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9" r:id="rId2"/>
    <p:sldId id="299" r:id="rId3"/>
    <p:sldId id="297" r:id="rId4"/>
    <p:sldId id="298" r:id="rId5"/>
    <p:sldId id="302" r:id="rId6"/>
    <p:sldId id="303" r:id="rId7"/>
    <p:sldId id="281" r:id="rId8"/>
    <p:sldId id="261" r:id="rId9"/>
    <p:sldId id="288" r:id="rId10"/>
    <p:sldId id="300" r:id="rId11"/>
    <p:sldId id="290" r:id="rId12"/>
    <p:sldId id="294" r:id="rId13"/>
    <p:sldId id="296" r:id="rId14"/>
    <p:sldId id="291" r:id="rId15"/>
    <p:sldId id="293" r:id="rId16"/>
    <p:sldId id="301" r:id="rId17"/>
    <p:sldId id="292" r:id="rId18"/>
    <p:sldId id="295" r:id="rId19"/>
    <p:sldId id="277" r:id="rId20"/>
    <p:sldId id="27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74" autoAdjust="0"/>
    <p:restoredTop sz="88099" autoAdjust="0"/>
  </p:normalViewPr>
  <p:slideViewPr>
    <p:cSldViewPr>
      <p:cViewPr>
        <p:scale>
          <a:sx n="80" d="100"/>
          <a:sy n="80" d="100"/>
        </p:scale>
        <p:origin x="-1098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FDC75-7F73-4A4A-A77C-09AADF00E0EA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226BF-1F13-42D3-80DC-373E7ADD1E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82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EF76B-3757-4A0B-AF93-28494465C1DD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93FD4-8F83-4EF7-AC3F-0DC0388986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790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652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061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457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421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dirty="0" smtClean="0"/>
              <a:t>Microsoft </a:t>
            </a:r>
            <a:r>
              <a:rPr lang="en-US" b="1" dirty="0" smtClean="0"/>
              <a:t>Engineering Excellence</a:t>
            </a:r>
            <a:endParaRPr lang="en-US" dirty="0" smtClean="0"/>
          </a:p>
        </p:txBody>
      </p:sp>
      <p:sp>
        <p:nvSpPr>
          <p:cNvPr id="41987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Microsoft Confidential</a:t>
            </a:r>
          </a:p>
        </p:txBody>
      </p:sp>
      <p:sp>
        <p:nvSpPr>
          <p:cNvPr id="41988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44A5F-6CE4-493C-A0D7-6834FF76660C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419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450850"/>
            <a:ext cx="4572000" cy="3429000"/>
          </a:xfrm>
          <a:ln/>
        </p:spPr>
      </p:sp>
      <p:sp>
        <p:nvSpPr>
          <p:cNvPr id="419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0104"/>
            <a:ext cx="6261652" cy="4554823"/>
          </a:xfrm>
          <a:noFill/>
          <a:ln/>
        </p:spPr>
        <p:txBody>
          <a:bodyPr/>
          <a:lstStyle/>
          <a:p>
            <a:pPr>
              <a:buFontTx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5155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dirty="0" smtClean="0"/>
              <a:t>Microsoft </a:t>
            </a:r>
            <a:r>
              <a:rPr lang="en-US" b="1" dirty="0" smtClean="0"/>
              <a:t>Engineering Excellence</a:t>
            </a:r>
            <a:endParaRPr lang="en-US" dirty="0" smtClean="0"/>
          </a:p>
        </p:txBody>
      </p:sp>
      <p:sp>
        <p:nvSpPr>
          <p:cNvPr id="43011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Microsoft Confidential</a:t>
            </a:r>
          </a:p>
        </p:txBody>
      </p:sp>
      <p:sp>
        <p:nvSpPr>
          <p:cNvPr id="43012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FF76F4-FC11-42FE-9D94-04E3E6D16C06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430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450850"/>
            <a:ext cx="4572000" cy="3429000"/>
          </a:xfrm>
          <a:ln/>
        </p:spPr>
      </p:sp>
      <p:sp>
        <p:nvSpPr>
          <p:cNvPr id="430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0103"/>
            <a:ext cx="6261652" cy="4603230"/>
          </a:xfrm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961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46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01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01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95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850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913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200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953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>
              <a:defRPr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>
              <a:buNone/>
              <a:defRPr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  <p:pic>
        <p:nvPicPr>
          <p:cNvPr id="8" name="Picture 5" descr="http://upload.wikimedia.org/wikipedia/ms/8/8b/KPM_Logo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8" y="97032"/>
            <a:ext cx="2933764" cy="90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 userDrawn="1"/>
        </p:nvGrpSpPr>
        <p:grpSpPr>
          <a:xfrm>
            <a:off x="273920" y="5805264"/>
            <a:ext cx="2537568" cy="936104"/>
            <a:chOff x="2339752" y="1340768"/>
            <a:chExt cx="2537568" cy="936104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13" name="Oval 12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Chevron 14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Rectangle 11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cap="none" spc="0" dirty="0" smtClean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  <a:endParaRPr lang="en-US" sz="5400" b="1" cap="none" spc="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711191" y="446962"/>
            <a:ext cx="3721618" cy="91440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711191" y="463022"/>
            <a:ext cx="3721618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67744" y="2102142"/>
            <a:ext cx="4343400" cy="1362075"/>
          </a:xfrm>
        </p:spPr>
        <p:txBody>
          <a:bodyPr anchor="b" anchorCtr="0"/>
          <a:lstStyle>
            <a:lvl1pPr algn="l">
              <a:defRPr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  <p:pic>
        <p:nvPicPr>
          <p:cNvPr id="9" name="Picture 5" descr="http://upload.wikimedia.org/wikipedia/ms/8/8b/KPM_Logo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8" y="260648"/>
            <a:ext cx="2867129" cy="88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 userDrawn="1"/>
        </p:nvGrpSpPr>
        <p:grpSpPr>
          <a:xfrm>
            <a:off x="6565805" y="5846205"/>
            <a:ext cx="2537568" cy="936104"/>
            <a:chOff x="2339752" y="1340768"/>
            <a:chExt cx="2537568" cy="936104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14" name="Oval 13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sp>
            <p:nvSpPr>
              <p:cNvPr id="15" name="Chevron 14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Chevron 15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Rectangle 12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cap="none" spc="0" dirty="0" smtClean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  <a:endParaRPr lang="en-US" sz="5400" b="1" cap="none" spc="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7584" y="260648"/>
            <a:ext cx="8077200" cy="1143000"/>
          </a:xfrm>
        </p:spPr>
        <p:txBody>
          <a:bodyPr anchor="ctr" anchorCtr="0"/>
          <a:lstStyle>
            <a:lvl1pPr algn="l">
              <a:defRPr lang="en-US" dirty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511" y="0"/>
            <a:ext cx="9180512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 lang="en-US" smtClean="0"/>
              <a:pPr/>
              <a:t>3/22/2015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795" b="8551"/>
          <a:stretch/>
        </p:blipFill>
        <p:spPr>
          <a:xfrm>
            <a:off x="-36512" y="-243408"/>
            <a:ext cx="1296144" cy="7101408"/>
          </a:xfrm>
          <a:prstGeom prst="rect">
            <a:avLst/>
          </a:prstGeom>
        </p:spPr>
      </p:pic>
      <p:pic>
        <p:nvPicPr>
          <p:cNvPr id="10" name="Picture 5" descr="http://upload.wikimedia.org/wikipedia/ms/8/8b/KPM_Logo.pn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24" y="260648"/>
            <a:ext cx="2007586" cy="617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 userDrawn="1"/>
        </p:nvGrpSpPr>
        <p:grpSpPr>
          <a:xfrm>
            <a:off x="273920" y="5805264"/>
            <a:ext cx="2537568" cy="936104"/>
            <a:chOff x="2339752" y="1340768"/>
            <a:chExt cx="2537568" cy="936104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14" name="Oval 13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sp>
            <p:nvSpPr>
              <p:cNvPr id="15" name="Chevron 14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Chevron 15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Rectangle 12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cap="none" spc="0" dirty="0" smtClean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  <a:endParaRPr lang="en-US" sz="5400" b="1" cap="none" spc="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lang="en-US" sz="4400" kern="1200" dirty="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07703" y="836712"/>
            <a:ext cx="7085231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PERINCIAN </a:t>
            </a:r>
            <a:b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STANDARD KANDUNGAN (SK), </a:t>
            </a:r>
          </a:p>
          <a:p>
            <a:pPr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STANDARD PEMBELAJARAN (SP) </a:t>
            </a:r>
          </a:p>
          <a:p>
            <a:pPr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STANDARD PRESTASI (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Spi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),</a:t>
            </a:r>
          </a:p>
          <a:p>
            <a:pPr algn="ctr"/>
            <a:r>
              <a:rPr lang="en-US" sz="4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&amp; 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MODUL PENGATURCARAAN</a:t>
            </a:r>
            <a:endParaRPr lang="en-MY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7178844" y="5229200"/>
            <a:ext cx="1576898" cy="136815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9ED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8" name="Rectangle 7"/>
          <p:cNvSpPr/>
          <p:nvPr/>
        </p:nvSpPr>
        <p:spPr>
          <a:xfrm>
            <a:off x="7615274" y="5214680"/>
            <a:ext cx="7040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  <a:endParaRPr lang="en-US" sz="8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267865" y="5451611"/>
            <a:ext cx="19324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Tahun</a:t>
            </a:r>
            <a:endParaRPr lang="en-US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54395" y="1484784"/>
            <a:ext cx="6781800" cy="38087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7200" b="1" dirty="0" smtClean="0"/>
              <a:t>SK, SP &amp; </a:t>
            </a:r>
            <a:r>
              <a:rPr lang="en-US" sz="7200" b="1" dirty="0" err="1" smtClean="0"/>
              <a:t>Spi</a:t>
            </a:r>
            <a:r>
              <a:rPr lang="en-US" sz="7200" b="1" dirty="0" smtClean="0"/>
              <a:t> </a:t>
            </a:r>
          </a:p>
          <a:p>
            <a:pPr algn="ctr"/>
            <a:r>
              <a:rPr lang="en-US" sz="7200" b="1" dirty="0" smtClean="0"/>
              <a:t>2.0</a:t>
            </a:r>
            <a:endParaRPr lang="en-US" sz="7200" b="1" dirty="0"/>
          </a:p>
        </p:txBody>
      </p:sp>
      <p:pic>
        <p:nvPicPr>
          <p:cNvPr id="4" name="Picture 5" descr="http://upload.wikimedia.org/wikipedia/ms/8/8b/KPM_Logo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8" y="97032"/>
            <a:ext cx="2933764" cy="90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3920" y="5805264"/>
            <a:ext cx="2537568" cy="936104"/>
            <a:chOff x="2339752" y="1340768"/>
            <a:chExt cx="2537568" cy="936104"/>
          </a:xfrm>
        </p:grpSpPr>
        <p:grpSp>
          <p:nvGrpSpPr>
            <p:cNvPr id="6" name="Group 5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9" name="Oval 8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sp>
            <p:nvSpPr>
              <p:cNvPr id="10" name="Chevron 9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Chevron 10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Rectangle 7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cap="none" spc="0" dirty="0" smtClean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  <a:endParaRPr lang="en-US" sz="5400" b="1" cap="none" spc="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32125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79512" y="1196752"/>
            <a:ext cx="8712968" cy="518457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55576" y="0"/>
            <a:ext cx="8077200" cy="1143000"/>
          </a:xfrm>
        </p:spPr>
        <p:txBody>
          <a:bodyPr>
            <a:normAutofit/>
          </a:bodyPr>
          <a:lstStyle/>
          <a:p>
            <a:pPr algn="r"/>
            <a:r>
              <a:rPr lang="en-US" dirty="0" smtClean="0"/>
              <a:t>SK, SP DAN </a:t>
            </a:r>
            <a:r>
              <a:rPr lang="en-US" dirty="0" err="1" smtClean="0"/>
              <a:t>SPi</a:t>
            </a:r>
            <a:r>
              <a:rPr lang="en-US" dirty="0" smtClean="0"/>
              <a:t> 2.0  </a:t>
            </a:r>
            <a:endParaRPr lang="en-US" dirty="0"/>
          </a:p>
        </p:txBody>
      </p:sp>
      <p:pic>
        <p:nvPicPr>
          <p:cNvPr id="3093" name="Picture 21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3281" y="1392215"/>
            <a:ext cx="7673135" cy="479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6647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 smtClean="0"/>
              <a:t>Modul</a:t>
            </a:r>
            <a:r>
              <a:rPr lang="en-US" dirty="0" smtClean="0"/>
              <a:t> 2.0</a:t>
            </a:r>
            <a:endParaRPr lang="en-MY" dirty="0"/>
          </a:p>
        </p:txBody>
      </p:sp>
      <p:pic>
        <p:nvPicPr>
          <p:cNvPr id="7170" name="Picture 2" descr="E:\modul cover by fari\modul 2\modul 2 depa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093">
            <a:off x="2578867" y="894102"/>
            <a:ext cx="3791258" cy="5365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363376"/>
      </p:ext>
    </p:extLst>
  </p:cSld>
  <p:clrMapOvr>
    <a:masterClrMapping/>
  </p:clrMapOvr>
  <p:transition spd="slow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3632" y="1229722"/>
            <a:ext cx="6781800" cy="38087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7200" b="1" dirty="0" smtClean="0"/>
              <a:t>SK, SP &amp; </a:t>
            </a:r>
            <a:r>
              <a:rPr lang="en-US" sz="7200" b="1" dirty="0" err="1" smtClean="0"/>
              <a:t>Spi</a:t>
            </a:r>
            <a:r>
              <a:rPr lang="en-US" sz="7200" b="1" dirty="0" smtClean="0"/>
              <a:t> </a:t>
            </a:r>
          </a:p>
          <a:p>
            <a:pPr algn="ctr"/>
            <a:r>
              <a:rPr lang="en-US" sz="7200" b="1" dirty="0" smtClean="0"/>
              <a:t>3.0</a:t>
            </a:r>
            <a:endParaRPr lang="en-US" sz="7200" b="1" dirty="0"/>
          </a:p>
        </p:txBody>
      </p:sp>
      <p:pic>
        <p:nvPicPr>
          <p:cNvPr id="4" name="Picture 5" descr="http://upload.wikimedia.org/wikipedia/ms/8/8b/KPM_Logo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8" y="97032"/>
            <a:ext cx="2933764" cy="90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3920" y="5805264"/>
            <a:ext cx="2537568" cy="936104"/>
            <a:chOff x="2339752" y="1340768"/>
            <a:chExt cx="2537568" cy="936104"/>
          </a:xfrm>
        </p:grpSpPr>
        <p:grpSp>
          <p:nvGrpSpPr>
            <p:cNvPr id="6" name="Group 5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9" name="Oval 8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sp>
            <p:nvSpPr>
              <p:cNvPr id="10" name="Chevron 9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Chevron 10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Rectangle 7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cap="none" spc="0" dirty="0" smtClean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  <a:endParaRPr lang="en-US" sz="5400" b="1" cap="none" spc="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787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79512" y="1196752"/>
            <a:ext cx="8712968" cy="518457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55576" y="0"/>
            <a:ext cx="8077200" cy="1143000"/>
          </a:xfrm>
        </p:spPr>
        <p:txBody>
          <a:bodyPr>
            <a:normAutofit/>
          </a:bodyPr>
          <a:lstStyle/>
          <a:p>
            <a:pPr algn="r"/>
            <a:r>
              <a:rPr lang="en-US" dirty="0" smtClean="0"/>
              <a:t>SK, SP DAN </a:t>
            </a:r>
            <a:r>
              <a:rPr lang="en-US" dirty="0" err="1" smtClean="0"/>
              <a:t>SPi</a:t>
            </a:r>
            <a:r>
              <a:rPr lang="en-US" dirty="0" smtClean="0"/>
              <a:t> 3.0  </a:t>
            </a:r>
            <a:endParaRPr lang="en-US" dirty="0"/>
          </a:p>
        </p:txBody>
      </p:sp>
      <p:pic>
        <p:nvPicPr>
          <p:cNvPr id="4119" name="Picture 2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6832" y="1505381"/>
            <a:ext cx="7398328" cy="456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19863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 smtClean="0"/>
              <a:t>Modul</a:t>
            </a:r>
            <a:r>
              <a:rPr lang="en-US" dirty="0" smtClean="0"/>
              <a:t> 3.0</a:t>
            </a:r>
            <a:endParaRPr lang="en-MY" dirty="0"/>
          </a:p>
        </p:txBody>
      </p:sp>
      <p:pic>
        <p:nvPicPr>
          <p:cNvPr id="8194" name="Picture 2" descr="E:\modul cover by fari\modul 3\modul 3 depa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69490">
            <a:off x="2612196" y="903012"/>
            <a:ext cx="3699439" cy="5235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32797"/>
      </p:ext>
    </p:extLst>
  </p:cSld>
  <p:clrMapOvr>
    <a:masterClrMapping/>
  </p:clrMapOvr>
  <p:transition spd="slow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3632" y="1229722"/>
            <a:ext cx="6781800" cy="38087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7200" b="1" dirty="0" smtClean="0"/>
              <a:t>SK, SP &amp; </a:t>
            </a:r>
            <a:r>
              <a:rPr lang="en-US" sz="7200" b="1" dirty="0" err="1" smtClean="0"/>
              <a:t>Spi</a:t>
            </a:r>
            <a:r>
              <a:rPr lang="en-US" sz="7200" b="1" dirty="0" smtClean="0"/>
              <a:t> </a:t>
            </a:r>
          </a:p>
          <a:p>
            <a:pPr algn="ctr"/>
            <a:r>
              <a:rPr lang="en-US" sz="7200" b="1" dirty="0" smtClean="0"/>
              <a:t>4.0</a:t>
            </a:r>
            <a:endParaRPr lang="en-US" sz="7200" b="1" dirty="0"/>
          </a:p>
        </p:txBody>
      </p:sp>
      <p:pic>
        <p:nvPicPr>
          <p:cNvPr id="4" name="Picture 5" descr="http://upload.wikimedia.org/wikipedia/ms/8/8b/KPM_Logo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8" y="97032"/>
            <a:ext cx="2933764" cy="90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3920" y="5805264"/>
            <a:ext cx="2537568" cy="936104"/>
            <a:chOff x="2339752" y="1340768"/>
            <a:chExt cx="2537568" cy="936104"/>
          </a:xfrm>
        </p:grpSpPr>
        <p:grpSp>
          <p:nvGrpSpPr>
            <p:cNvPr id="6" name="Group 5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9" name="Oval 8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sp>
            <p:nvSpPr>
              <p:cNvPr id="10" name="Chevron 9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Chevron 10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Rectangle 7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cap="none" spc="0" dirty="0" smtClean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  <a:endParaRPr lang="en-US" sz="5400" b="1" cap="none" spc="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636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79512" y="1196752"/>
            <a:ext cx="8712968" cy="518457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55576" y="0"/>
            <a:ext cx="8077200" cy="1143000"/>
          </a:xfrm>
        </p:spPr>
        <p:txBody>
          <a:bodyPr>
            <a:normAutofit/>
          </a:bodyPr>
          <a:lstStyle/>
          <a:p>
            <a:pPr algn="r"/>
            <a:r>
              <a:rPr lang="en-US" dirty="0" smtClean="0"/>
              <a:t>SK, SP DAN </a:t>
            </a:r>
            <a:r>
              <a:rPr lang="en-US" dirty="0" err="1" smtClean="0"/>
              <a:t>SPi</a:t>
            </a:r>
            <a:r>
              <a:rPr lang="en-US" dirty="0" smtClean="0"/>
              <a:t> 4.0  </a:t>
            </a:r>
            <a:endParaRPr lang="en-US" dirty="0"/>
          </a:p>
        </p:txBody>
      </p:sp>
      <p:pic>
        <p:nvPicPr>
          <p:cNvPr id="5144" name="Picture 2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5576" y="1514915"/>
            <a:ext cx="7638858" cy="4650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623213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 smtClean="0"/>
              <a:t>Modul</a:t>
            </a:r>
            <a:r>
              <a:rPr lang="en-US" dirty="0" smtClean="0"/>
              <a:t> 4.0</a:t>
            </a:r>
            <a:endParaRPr lang="en-MY" dirty="0"/>
          </a:p>
        </p:txBody>
      </p:sp>
      <p:pic>
        <p:nvPicPr>
          <p:cNvPr id="9218" name="Picture 2" descr="E:\modul cover by fari\modul 4\modul 4 depa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0590">
            <a:off x="2278474" y="537330"/>
            <a:ext cx="3863266" cy="5467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364351"/>
      </p:ext>
    </p:extLst>
  </p:cSld>
  <p:clrMapOvr>
    <a:masterClrMapping/>
  </p:clrMapOvr>
  <p:transition spd="slow"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411760" y="1700808"/>
            <a:ext cx="4343400" cy="1362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SESI SOAL JAWAB?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ms-MY" sz="3200" b="1" dirty="0"/>
              <a:t>STANDARD KANDUNGAN</a:t>
            </a:r>
            <a:r>
              <a:rPr lang="ms-MY" sz="3200" b="1" dirty="0" smtClean="0"/>
              <a:t>,</a:t>
            </a:r>
            <a:br>
              <a:rPr lang="ms-MY" sz="3200" b="1" dirty="0" smtClean="0"/>
            </a:br>
            <a:r>
              <a:rPr lang="ms-MY" sz="3200" b="1" dirty="0" smtClean="0"/>
              <a:t> </a:t>
            </a:r>
            <a:r>
              <a:rPr lang="ms-MY" sz="3200" b="1" dirty="0"/>
              <a:t>STANDARD PEMBELAJARAN DAN </a:t>
            </a:r>
            <a:r>
              <a:rPr lang="ms-MY" sz="3200" b="1" dirty="0" smtClean="0"/>
              <a:t/>
            </a:r>
            <a:br>
              <a:rPr lang="ms-MY" sz="3200" b="1" dirty="0" smtClean="0"/>
            </a:br>
            <a:r>
              <a:rPr lang="ms-MY" sz="3200" b="1" dirty="0" smtClean="0"/>
              <a:t>STANDARD </a:t>
            </a:r>
            <a:r>
              <a:rPr lang="ms-MY" sz="3200" b="1" dirty="0"/>
              <a:t>PRESTASI</a:t>
            </a:r>
            <a:endParaRPr lang="en-US" sz="3200" b="1" dirty="0"/>
          </a:p>
        </p:txBody>
      </p:sp>
      <p:grpSp>
        <p:nvGrpSpPr>
          <p:cNvPr id="56323" name="Group 40"/>
          <p:cNvGrpSpPr>
            <a:grpSpLocks/>
          </p:cNvGrpSpPr>
          <p:nvPr/>
        </p:nvGrpSpPr>
        <p:grpSpPr bwMode="auto">
          <a:xfrm>
            <a:off x="1009401" y="1554758"/>
            <a:ext cx="7739063" cy="4754562"/>
            <a:chOff x="914400" y="1752600"/>
            <a:chExt cx="7738504" cy="4953000"/>
          </a:xfrm>
        </p:grpSpPr>
        <p:grpSp>
          <p:nvGrpSpPr>
            <p:cNvPr id="56324" name="Group 28"/>
            <p:cNvGrpSpPr>
              <a:grpSpLocks/>
            </p:cNvGrpSpPr>
            <p:nvPr/>
          </p:nvGrpSpPr>
          <p:grpSpPr bwMode="auto">
            <a:xfrm>
              <a:off x="6092584" y="2286000"/>
              <a:ext cx="2560320" cy="4419600"/>
              <a:chOff x="3762" y="1166"/>
              <a:chExt cx="1370" cy="2355"/>
            </a:xfrm>
          </p:grpSpPr>
          <p:sp>
            <p:nvSpPr>
              <p:cNvPr id="27" name="AutoShape 29"/>
              <p:cNvSpPr>
                <a:spLocks noChangeArrowheads="1"/>
              </p:cNvSpPr>
              <p:nvPr/>
            </p:nvSpPr>
            <p:spPr bwMode="gray">
              <a:xfrm>
                <a:off x="3762" y="1166"/>
                <a:ext cx="1370" cy="2355"/>
              </a:xfrm>
              <a:prstGeom prst="roundRect">
                <a:avLst>
                  <a:gd name="adj" fmla="val 4806"/>
                </a:avLst>
              </a:prstGeom>
              <a:solidFill>
                <a:srgbClr val="E68E00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legacyPerspectiveRight"/>
                <a:lightRig rig="legacyFlat3" dir="r"/>
              </a:scene3d>
              <a:sp3d prstMaterial="legacyPlastic">
                <a:bevelT w="19050" h="13500" prst="angle"/>
                <a:bevelB w="13500" h="13500" prst="angle"/>
                <a:extrusionClr>
                  <a:srgbClr val="9B5BDB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en-US">
                  <a:cs typeface="Arial" pitchFamily="34" charset="0"/>
                </a:endParaRPr>
              </a:p>
            </p:txBody>
          </p:sp>
          <p:sp>
            <p:nvSpPr>
              <p:cNvPr id="56362" name="Line 30"/>
              <p:cNvSpPr>
                <a:spLocks noChangeShapeType="1"/>
              </p:cNvSpPr>
              <p:nvPr/>
            </p:nvSpPr>
            <p:spPr bwMode="gray">
              <a:xfrm>
                <a:off x="3829" y="1176"/>
                <a:ext cx="1246" cy="0"/>
              </a:xfrm>
              <a:prstGeom prst="line">
                <a:avLst/>
              </a:prstGeom>
              <a:noFill/>
              <a:ln w="9525">
                <a:solidFill>
                  <a:srgbClr val="F8F8F8">
                    <a:alpha val="2509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363" name="Freeform 31"/>
              <p:cNvSpPr>
                <a:spLocks/>
              </p:cNvSpPr>
              <p:nvPr/>
            </p:nvSpPr>
            <p:spPr bwMode="gray">
              <a:xfrm flipV="1">
                <a:off x="3772" y="3487"/>
                <a:ext cx="1353" cy="30"/>
              </a:xfrm>
              <a:custGeom>
                <a:avLst/>
                <a:gdLst>
                  <a:gd name="T0" fmla="*/ 0 w 1318"/>
                  <a:gd name="T1" fmla="*/ 4522 h 19"/>
                  <a:gd name="T2" fmla="*/ 96 w 1318"/>
                  <a:gd name="T3" fmla="*/ 0 h 19"/>
                  <a:gd name="T4" fmla="*/ 1711 w 1318"/>
                  <a:gd name="T5" fmla="*/ 0 h 19"/>
                  <a:gd name="T6" fmla="*/ 1805 w 1318"/>
                  <a:gd name="T7" fmla="*/ 4522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8"/>
                  <a:gd name="T13" fmla="*/ 0 h 19"/>
                  <a:gd name="T14" fmla="*/ 1318 w 1318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8" h="19">
                    <a:moveTo>
                      <a:pt x="0" y="19"/>
                    </a:moveTo>
                    <a:cubicBezTo>
                      <a:pt x="12" y="16"/>
                      <a:pt x="12" y="1"/>
                      <a:pt x="72" y="0"/>
                    </a:cubicBezTo>
                    <a:lnTo>
                      <a:pt x="1249" y="0"/>
                    </a:lnTo>
                    <a:cubicBezTo>
                      <a:pt x="1305" y="1"/>
                      <a:pt x="1304" y="15"/>
                      <a:pt x="1318" y="19"/>
                    </a:cubicBezTo>
                  </a:path>
                </a:pathLst>
              </a:custGeom>
              <a:noFill/>
              <a:ln w="9525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364" name="Freeform 32"/>
              <p:cNvSpPr>
                <a:spLocks/>
              </p:cNvSpPr>
              <p:nvPr/>
            </p:nvSpPr>
            <p:spPr bwMode="gray">
              <a:xfrm>
                <a:off x="3779" y="1169"/>
                <a:ext cx="1336" cy="23"/>
              </a:xfrm>
              <a:custGeom>
                <a:avLst/>
                <a:gdLst>
                  <a:gd name="T0" fmla="*/ 0 w 1318"/>
                  <a:gd name="T1" fmla="*/ 194 h 19"/>
                  <a:gd name="T2" fmla="*/ 84 w 1318"/>
                  <a:gd name="T3" fmla="*/ 0 h 19"/>
                  <a:gd name="T4" fmla="*/ 1471 w 1318"/>
                  <a:gd name="T5" fmla="*/ 0 h 19"/>
                  <a:gd name="T6" fmla="*/ 1551 w 1318"/>
                  <a:gd name="T7" fmla="*/ 194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8"/>
                  <a:gd name="T13" fmla="*/ 0 h 19"/>
                  <a:gd name="T14" fmla="*/ 1318 w 1318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8" h="19">
                    <a:moveTo>
                      <a:pt x="0" y="19"/>
                    </a:moveTo>
                    <a:cubicBezTo>
                      <a:pt x="12" y="16"/>
                      <a:pt x="12" y="1"/>
                      <a:pt x="72" y="0"/>
                    </a:cubicBezTo>
                    <a:lnTo>
                      <a:pt x="1249" y="0"/>
                    </a:lnTo>
                    <a:cubicBezTo>
                      <a:pt x="1305" y="1"/>
                      <a:pt x="1304" y="15"/>
                      <a:pt x="1318" y="19"/>
                    </a:cubicBezTo>
                  </a:path>
                </a:pathLst>
              </a:custGeom>
              <a:noFill/>
              <a:ln w="9525">
                <a:solidFill>
                  <a:srgbClr val="F8F8F8">
                    <a:alpha val="39999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6325" name="Group 28"/>
            <p:cNvGrpSpPr>
              <a:grpSpLocks/>
            </p:cNvGrpSpPr>
            <p:nvPr/>
          </p:nvGrpSpPr>
          <p:grpSpPr bwMode="auto">
            <a:xfrm>
              <a:off x="914400" y="2286000"/>
              <a:ext cx="2560320" cy="4419600"/>
              <a:chOff x="3762" y="1166"/>
              <a:chExt cx="1370" cy="2355"/>
            </a:xfrm>
          </p:grpSpPr>
          <p:sp>
            <p:nvSpPr>
              <p:cNvPr id="56355" name="AutoShape 29"/>
              <p:cNvSpPr>
                <a:spLocks noChangeArrowheads="1"/>
              </p:cNvSpPr>
              <p:nvPr/>
            </p:nvSpPr>
            <p:spPr bwMode="gray">
              <a:xfrm>
                <a:off x="3762" y="1166"/>
                <a:ext cx="1370" cy="2355"/>
              </a:xfrm>
              <a:prstGeom prst="roundRect">
                <a:avLst>
                  <a:gd name="adj" fmla="val 4806"/>
                </a:avLst>
              </a:prstGeom>
              <a:solidFill>
                <a:schemeClr val="bg1">
                  <a:lumMod val="85000"/>
                </a:schemeClr>
              </a:solidFill>
              <a:ln w="9525">
                <a:round/>
                <a:headEnd/>
                <a:tailEnd/>
              </a:ln>
              <a:scene3d>
                <a:camera prst="legacyPerspectiveRight"/>
                <a:lightRig rig="legacyFlat3" dir="r"/>
              </a:scene3d>
              <a:sp3d prstMaterial="legacyPlastic">
                <a:bevelT w="13500" h="13500" prst="angle"/>
                <a:bevelB w="13500" h="13500" prst="angle"/>
                <a:extrusionClr>
                  <a:srgbClr val="9B5BDB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 altLang="en-US"/>
              </a:p>
            </p:txBody>
          </p:sp>
          <p:sp>
            <p:nvSpPr>
              <p:cNvPr id="56356" name="Line 30"/>
              <p:cNvSpPr>
                <a:spLocks noChangeShapeType="1"/>
              </p:cNvSpPr>
              <p:nvPr/>
            </p:nvSpPr>
            <p:spPr bwMode="gray">
              <a:xfrm>
                <a:off x="3829" y="1176"/>
                <a:ext cx="1246" cy="0"/>
              </a:xfrm>
              <a:prstGeom prst="line">
                <a:avLst/>
              </a:prstGeom>
              <a:noFill/>
              <a:ln w="9525">
                <a:solidFill>
                  <a:srgbClr val="F8F8F8">
                    <a:alpha val="2509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357" name="Freeform 31"/>
              <p:cNvSpPr>
                <a:spLocks/>
              </p:cNvSpPr>
              <p:nvPr/>
            </p:nvSpPr>
            <p:spPr bwMode="gray">
              <a:xfrm flipV="1">
                <a:off x="3772" y="3487"/>
                <a:ext cx="1353" cy="30"/>
              </a:xfrm>
              <a:custGeom>
                <a:avLst/>
                <a:gdLst>
                  <a:gd name="T0" fmla="*/ 0 w 1318"/>
                  <a:gd name="T1" fmla="*/ 4522 h 19"/>
                  <a:gd name="T2" fmla="*/ 96 w 1318"/>
                  <a:gd name="T3" fmla="*/ 0 h 19"/>
                  <a:gd name="T4" fmla="*/ 1711 w 1318"/>
                  <a:gd name="T5" fmla="*/ 0 h 19"/>
                  <a:gd name="T6" fmla="*/ 1805 w 1318"/>
                  <a:gd name="T7" fmla="*/ 4522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8"/>
                  <a:gd name="T13" fmla="*/ 0 h 19"/>
                  <a:gd name="T14" fmla="*/ 1318 w 1318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8" h="19">
                    <a:moveTo>
                      <a:pt x="0" y="19"/>
                    </a:moveTo>
                    <a:cubicBezTo>
                      <a:pt x="12" y="16"/>
                      <a:pt x="12" y="1"/>
                      <a:pt x="72" y="0"/>
                    </a:cubicBezTo>
                    <a:lnTo>
                      <a:pt x="1249" y="0"/>
                    </a:lnTo>
                    <a:cubicBezTo>
                      <a:pt x="1305" y="1"/>
                      <a:pt x="1304" y="15"/>
                      <a:pt x="1318" y="19"/>
                    </a:cubicBezTo>
                  </a:path>
                </a:pathLst>
              </a:custGeom>
              <a:noFill/>
              <a:ln w="9525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358" name="Freeform 32"/>
              <p:cNvSpPr>
                <a:spLocks/>
              </p:cNvSpPr>
              <p:nvPr/>
            </p:nvSpPr>
            <p:spPr bwMode="gray">
              <a:xfrm>
                <a:off x="3779" y="1169"/>
                <a:ext cx="1336" cy="23"/>
              </a:xfrm>
              <a:custGeom>
                <a:avLst/>
                <a:gdLst>
                  <a:gd name="T0" fmla="*/ 0 w 1318"/>
                  <a:gd name="T1" fmla="*/ 194 h 19"/>
                  <a:gd name="T2" fmla="*/ 84 w 1318"/>
                  <a:gd name="T3" fmla="*/ 0 h 19"/>
                  <a:gd name="T4" fmla="*/ 1471 w 1318"/>
                  <a:gd name="T5" fmla="*/ 0 h 19"/>
                  <a:gd name="T6" fmla="*/ 1551 w 1318"/>
                  <a:gd name="T7" fmla="*/ 194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8"/>
                  <a:gd name="T13" fmla="*/ 0 h 19"/>
                  <a:gd name="T14" fmla="*/ 1318 w 1318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8" h="19">
                    <a:moveTo>
                      <a:pt x="0" y="19"/>
                    </a:moveTo>
                    <a:cubicBezTo>
                      <a:pt x="12" y="16"/>
                      <a:pt x="12" y="1"/>
                      <a:pt x="72" y="0"/>
                    </a:cubicBezTo>
                    <a:lnTo>
                      <a:pt x="1249" y="0"/>
                    </a:lnTo>
                    <a:cubicBezTo>
                      <a:pt x="1305" y="1"/>
                      <a:pt x="1304" y="15"/>
                      <a:pt x="1318" y="19"/>
                    </a:cubicBezTo>
                  </a:path>
                </a:pathLst>
              </a:custGeom>
              <a:noFill/>
              <a:ln w="9525">
                <a:solidFill>
                  <a:srgbClr val="F8F8F8">
                    <a:alpha val="39999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6326" name="Group 46"/>
            <p:cNvGrpSpPr>
              <a:grpSpLocks/>
            </p:cNvGrpSpPr>
            <p:nvPr/>
          </p:nvGrpSpPr>
          <p:grpSpPr bwMode="auto">
            <a:xfrm>
              <a:off x="1752600" y="1752600"/>
              <a:ext cx="1065212" cy="1065213"/>
              <a:chOff x="3024" y="960"/>
              <a:chExt cx="692" cy="730"/>
            </a:xfrm>
          </p:grpSpPr>
          <p:pic>
            <p:nvPicPr>
              <p:cNvPr id="56350" name="Picture 42" descr="circuler_1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024" y="960"/>
                <a:ext cx="692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Oval 43"/>
              <p:cNvSpPr>
                <a:spLocks noChangeArrowheads="1"/>
              </p:cNvSpPr>
              <p:nvPr/>
            </p:nvSpPr>
            <p:spPr bwMode="gray">
              <a:xfrm>
                <a:off x="3024" y="960"/>
                <a:ext cx="687" cy="730"/>
              </a:xfrm>
              <a:prstGeom prst="ellipse">
                <a:avLst/>
              </a:prstGeom>
              <a:gradFill rotWithShape="1">
                <a:gsLst>
                  <a:gs pos="0">
                    <a:srgbClr val="DDDDDD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DDDDDD">
                      <a:alpha val="55000"/>
                    </a:srgbClr>
                  </a:gs>
                  <a:gs pos="100000">
                    <a:srgbClr val="DDDDDD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Arial" pitchFamily="34" charset="0"/>
                </a:endParaRPr>
              </a:p>
            </p:txBody>
          </p:sp>
          <p:pic>
            <p:nvPicPr>
              <p:cNvPr id="56354" name="Picture 44" descr="Picture2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093" y="967"/>
                <a:ext cx="547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6327" name="Group 48"/>
            <p:cNvGrpSpPr>
              <a:grpSpLocks/>
            </p:cNvGrpSpPr>
            <p:nvPr/>
          </p:nvGrpSpPr>
          <p:grpSpPr bwMode="auto">
            <a:xfrm>
              <a:off x="3509744" y="2255838"/>
              <a:ext cx="2560320" cy="4449762"/>
              <a:chOff x="3762" y="1166"/>
              <a:chExt cx="1370" cy="2355"/>
            </a:xfrm>
          </p:grpSpPr>
          <p:sp>
            <p:nvSpPr>
              <p:cNvPr id="56346" name="AutoShape 49"/>
              <p:cNvSpPr>
                <a:spLocks noChangeArrowheads="1"/>
              </p:cNvSpPr>
              <p:nvPr/>
            </p:nvSpPr>
            <p:spPr bwMode="gray">
              <a:xfrm>
                <a:off x="3762" y="1166"/>
                <a:ext cx="1370" cy="2355"/>
              </a:xfrm>
              <a:prstGeom prst="roundRect">
                <a:avLst>
                  <a:gd name="adj" fmla="val 4806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en-US"/>
              </a:p>
            </p:txBody>
          </p:sp>
          <p:sp>
            <p:nvSpPr>
              <p:cNvPr id="56347" name="Line 50"/>
              <p:cNvSpPr>
                <a:spLocks noChangeShapeType="1"/>
              </p:cNvSpPr>
              <p:nvPr/>
            </p:nvSpPr>
            <p:spPr bwMode="gray">
              <a:xfrm>
                <a:off x="3829" y="1176"/>
                <a:ext cx="1246" cy="0"/>
              </a:xfrm>
              <a:prstGeom prst="line">
                <a:avLst/>
              </a:prstGeom>
              <a:noFill/>
              <a:ln w="9525">
                <a:solidFill>
                  <a:srgbClr val="F8F8F8">
                    <a:alpha val="2509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348" name="Freeform 51"/>
              <p:cNvSpPr>
                <a:spLocks/>
              </p:cNvSpPr>
              <p:nvPr/>
            </p:nvSpPr>
            <p:spPr bwMode="gray">
              <a:xfrm flipV="1">
                <a:off x="3772" y="3487"/>
                <a:ext cx="1353" cy="30"/>
              </a:xfrm>
              <a:custGeom>
                <a:avLst/>
                <a:gdLst>
                  <a:gd name="T0" fmla="*/ 0 w 1318"/>
                  <a:gd name="T1" fmla="*/ 4522 h 19"/>
                  <a:gd name="T2" fmla="*/ 96 w 1318"/>
                  <a:gd name="T3" fmla="*/ 0 h 19"/>
                  <a:gd name="T4" fmla="*/ 1711 w 1318"/>
                  <a:gd name="T5" fmla="*/ 0 h 19"/>
                  <a:gd name="T6" fmla="*/ 1805 w 1318"/>
                  <a:gd name="T7" fmla="*/ 4522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8"/>
                  <a:gd name="T13" fmla="*/ 0 h 19"/>
                  <a:gd name="T14" fmla="*/ 1318 w 1318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8" h="19">
                    <a:moveTo>
                      <a:pt x="0" y="19"/>
                    </a:moveTo>
                    <a:cubicBezTo>
                      <a:pt x="12" y="16"/>
                      <a:pt x="12" y="1"/>
                      <a:pt x="72" y="0"/>
                    </a:cubicBezTo>
                    <a:lnTo>
                      <a:pt x="1249" y="0"/>
                    </a:lnTo>
                    <a:cubicBezTo>
                      <a:pt x="1305" y="1"/>
                      <a:pt x="1304" y="15"/>
                      <a:pt x="1318" y="19"/>
                    </a:cubicBezTo>
                  </a:path>
                </a:pathLst>
              </a:custGeom>
              <a:noFill/>
              <a:ln w="9525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349" name="Freeform 52"/>
              <p:cNvSpPr>
                <a:spLocks/>
              </p:cNvSpPr>
              <p:nvPr/>
            </p:nvSpPr>
            <p:spPr bwMode="gray">
              <a:xfrm>
                <a:off x="3779" y="1169"/>
                <a:ext cx="1336" cy="23"/>
              </a:xfrm>
              <a:custGeom>
                <a:avLst/>
                <a:gdLst>
                  <a:gd name="T0" fmla="*/ 0 w 1318"/>
                  <a:gd name="T1" fmla="*/ 194 h 19"/>
                  <a:gd name="T2" fmla="*/ 84 w 1318"/>
                  <a:gd name="T3" fmla="*/ 0 h 19"/>
                  <a:gd name="T4" fmla="*/ 1471 w 1318"/>
                  <a:gd name="T5" fmla="*/ 0 h 19"/>
                  <a:gd name="T6" fmla="*/ 1551 w 1318"/>
                  <a:gd name="T7" fmla="*/ 194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8"/>
                  <a:gd name="T13" fmla="*/ 0 h 19"/>
                  <a:gd name="T14" fmla="*/ 1318 w 1318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8" h="19">
                    <a:moveTo>
                      <a:pt x="0" y="19"/>
                    </a:moveTo>
                    <a:cubicBezTo>
                      <a:pt x="12" y="16"/>
                      <a:pt x="12" y="1"/>
                      <a:pt x="72" y="0"/>
                    </a:cubicBezTo>
                    <a:lnTo>
                      <a:pt x="1249" y="0"/>
                    </a:lnTo>
                    <a:cubicBezTo>
                      <a:pt x="1305" y="1"/>
                      <a:pt x="1304" y="15"/>
                      <a:pt x="1318" y="19"/>
                    </a:cubicBezTo>
                  </a:path>
                </a:pathLst>
              </a:custGeom>
              <a:noFill/>
              <a:ln w="9525">
                <a:solidFill>
                  <a:srgbClr val="F8F8F8">
                    <a:alpha val="39999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6328" name="Group 73"/>
            <p:cNvGrpSpPr>
              <a:grpSpLocks/>
            </p:cNvGrpSpPr>
            <p:nvPr/>
          </p:nvGrpSpPr>
          <p:grpSpPr bwMode="auto">
            <a:xfrm>
              <a:off x="6820488" y="1752600"/>
              <a:ext cx="1063625" cy="1065213"/>
              <a:chOff x="3024" y="960"/>
              <a:chExt cx="692" cy="730"/>
            </a:xfrm>
          </p:grpSpPr>
          <p:pic>
            <p:nvPicPr>
              <p:cNvPr id="56341" name="Picture 74" descr="circuler_1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024" y="960"/>
                <a:ext cx="692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Oval 75"/>
              <p:cNvSpPr>
                <a:spLocks noChangeArrowheads="1"/>
              </p:cNvSpPr>
              <p:nvPr/>
            </p:nvSpPr>
            <p:spPr bwMode="gray">
              <a:xfrm>
                <a:off x="3024" y="960"/>
                <a:ext cx="687" cy="730"/>
              </a:xfrm>
              <a:prstGeom prst="ellipse">
                <a:avLst/>
              </a:prstGeom>
              <a:solidFill>
                <a:srgbClr val="FFC000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Arial" pitchFamily="34" charset="0"/>
                </a:endParaRPr>
              </a:p>
            </p:txBody>
          </p:sp>
          <p:pic>
            <p:nvPicPr>
              <p:cNvPr id="56345" name="Picture 76" descr="Picture2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093" y="967"/>
                <a:ext cx="547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6329" name="Text Box 90"/>
            <p:cNvSpPr txBox="1">
              <a:spLocks noChangeArrowheads="1"/>
            </p:cNvSpPr>
            <p:nvPr/>
          </p:nvSpPr>
          <p:spPr bwMode="gray">
            <a:xfrm>
              <a:off x="1371600" y="2133600"/>
              <a:ext cx="17446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altLang="en-US" b="1" dirty="0"/>
                <a:t>SK</a:t>
              </a:r>
            </a:p>
          </p:txBody>
        </p:sp>
        <p:sp>
          <p:nvSpPr>
            <p:cNvPr id="56330" name="Text Box 91"/>
            <p:cNvSpPr txBox="1">
              <a:spLocks noChangeArrowheads="1"/>
            </p:cNvSpPr>
            <p:nvPr/>
          </p:nvSpPr>
          <p:spPr bwMode="gray">
            <a:xfrm>
              <a:off x="6843661" y="2101211"/>
              <a:ext cx="10572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b="1">
                  <a:solidFill>
                    <a:srgbClr val="000000"/>
                  </a:solidFill>
                </a:rPr>
                <a:t>SPi</a:t>
              </a:r>
            </a:p>
          </p:txBody>
        </p:sp>
        <p:sp>
          <p:nvSpPr>
            <p:cNvPr id="56331" name="Text Box 4"/>
            <p:cNvSpPr txBox="1">
              <a:spLocks noChangeArrowheads="1"/>
            </p:cNvSpPr>
            <p:nvPr/>
          </p:nvSpPr>
          <p:spPr bwMode="gray">
            <a:xfrm>
              <a:off x="1143000" y="3048000"/>
              <a:ext cx="2209800" cy="347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63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lvl="1" eaLnBrk="1" hangingPunct="1"/>
              <a:r>
                <a:rPr lang="it-IT" altLang="en-US" sz="2200" dirty="0">
                  <a:solidFill>
                    <a:schemeClr val="bg1"/>
                  </a:solidFill>
                </a:rPr>
                <a:t>Standard Kandungan memberi petunjuk tahap kebolehan murid dalam lingkungan/ kelompok Standard Pembelajaran</a:t>
              </a:r>
            </a:p>
          </p:txBody>
        </p:sp>
        <p:grpSp>
          <p:nvGrpSpPr>
            <p:cNvPr id="56332" name="Group 46"/>
            <p:cNvGrpSpPr>
              <a:grpSpLocks/>
            </p:cNvGrpSpPr>
            <p:nvPr/>
          </p:nvGrpSpPr>
          <p:grpSpPr bwMode="auto">
            <a:xfrm>
              <a:off x="4343400" y="1752600"/>
              <a:ext cx="1065212" cy="1065213"/>
              <a:chOff x="3024" y="960"/>
              <a:chExt cx="692" cy="730"/>
            </a:xfrm>
          </p:grpSpPr>
          <p:pic>
            <p:nvPicPr>
              <p:cNvPr id="56336" name="Picture 42" descr="circuler_1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024" y="960"/>
                <a:ext cx="692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" name="Oval 43"/>
              <p:cNvSpPr>
                <a:spLocks noChangeArrowheads="1"/>
              </p:cNvSpPr>
              <p:nvPr/>
            </p:nvSpPr>
            <p:spPr bwMode="gray">
              <a:xfrm>
                <a:off x="3024" y="960"/>
                <a:ext cx="687" cy="730"/>
              </a:xfrm>
              <a:prstGeom prst="ellipse">
                <a:avLst/>
              </a:prstGeom>
              <a:gradFill rotWithShape="1">
                <a:gsLst>
                  <a:gs pos="0">
                    <a:srgbClr val="DDDDDD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DDDDDD">
                      <a:alpha val="55000"/>
                    </a:srgbClr>
                  </a:gs>
                  <a:gs pos="100000">
                    <a:srgbClr val="DDDDDD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Arial" pitchFamily="34" charset="0"/>
                </a:endParaRPr>
              </a:p>
            </p:txBody>
          </p:sp>
          <p:pic>
            <p:nvPicPr>
              <p:cNvPr id="56340" name="Picture 44" descr="Picture2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093" y="967"/>
                <a:ext cx="547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6333" name="Text Box 90"/>
            <p:cNvSpPr txBox="1">
              <a:spLocks noChangeArrowheads="1"/>
            </p:cNvSpPr>
            <p:nvPr/>
          </p:nvSpPr>
          <p:spPr bwMode="gray">
            <a:xfrm>
              <a:off x="4267200" y="2133600"/>
              <a:ext cx="11350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b="1">
                  <a:solidFill>
                    <a:srgbClr val="000000"/>
                  </a:solidFill>
                </a:rPr>
                <a:t>SP</a:t>
              </a:r>
            </a:p>
          </p:txBody>
        </p:sp>
        <p:sp>
          <p:nvSpPr>
            <p:cNvPr id="56334" name="Text Box 4"/>
            <p:cNvSpPr txBox="1">
              <a:spLocks noChangeArrowheads="1"/>
            </p:cNvSpPr>
            <p:nvPr/>
          </p:nvSpPr>
          <p:spPr bwMode="gray">
            <a:xfrm>
              <a:off x="6289344" y="2914936"/>
              <a:ext cx="2209800" cy="3693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en-US" dirty="0">
                  <a:solidFill>
                    <a:schemeClr val="bg1"/>
                  </a:solidFill>
                </a:rPr>
                <a:t>Standard </a:t>
              </a:r>
              <a:r>
                <a:rPr lang="en-US" altLang="en-US" dirty="0" err="1">
                  <a:solidFill>
                    <a:schemeClr val="bg1"/>
                  </a:solidFill>
                </a:rPr>
                <a:t>Prestasi</a:t>
              </a:r>
              <a:r>
                <a:rPr lang="en-US" altLang="en-US" dirty="0">
                  <a:solidFill>
                    <a:schemeClr val="bg1"/>
                  </a:solidFill>
                </a:rPr>
                <a:t> pula </a:t>
              </a:r>
              <a:r>
                <a:rPr lang="en-US" altLang="en-US" dirty="0" err="1">
                  <a:solidFill>
                    <a:schemeClr val="bg1"/>
                  </a:solidFill>
                </a:rPr>
                <a:t>akan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menjadi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indikator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tahap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penguasaan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murid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setelah</a:t>
              </a:r>
              <a:r>
                <a:rPr lang="en-US" altLang="en-US" dirty="0">
                  <a:solidFill>
                    <a:schemeClr val="bg1"/>
                  </a:solidFill>
                </a:rPr>
                <a:t> guru </a:t>
              </a:r>
              <a:r>
                <a:rPr lang="en-US" altLang="en-US" dirty="0" err="1">
                  <a:solidFill>
                    <a:schemeClr val="bg1"/>
                  </a:solidFill>
                </a:rPr>
                <a:t>menjalankan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sesi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pengajaran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dan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pembelajaran</a:t>
              </a:r>
              <a:r>
                <a:rPr lang="en-US" altLang="en-US" dirty="0">
                  <a:solidFill>
                    <a:schemeClr val="bg1"/>
                  </a:solidFill>
                </a:rPr>
                <a:t> yang </a:t>
              </a:r>
              <a:r>
                <a:rPr lang="en-US" altLang="en-US" dirty="0" err="1">
                  <a:solidFill>
                    <a:schemeClr val="bg1"/>
                  </a:solidFill>
                </a:rPr>
                <a:t>ditetapkan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dalam</a:t>
              </a:r>
              <a:r>
                <a:rPr lang="en-US" altLang="en-US" dirty="0">
                  <a:solidFill>
                    <a:schemeClr val="bg1"/>
                  </a:solidFill>
                </a:rPr>
                <a:t> Standard </a:t>
              </a:r>
              <a:r>
                <a:rPr lang="en-US" altLang="en-US" dirty="0" err="1">
                  <a:solidFill>
                    <a:schemeClr val="bg1"/>
                  </a:solidFill>
                </a:rPr>
                <a:t>Kandungan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dan</a:t>
              </a:r>
              <a:r>
                <a:rPr lang="en-US" altLang="en-US" dirty="0">
                  <a:solidFill>
                    <a:schemeClr val="bg1"/>
                  </a:solidFill>
                </a:rPr>
                <a:t> Standard </a:t>
              </a:r>
              <a:r>
                <a:rPr lang="en-US" altLang="en-US" dirty="0" err="1">
                  <a:solidFill>
                    <a:schemeClr val="bg1"/>
                  </a:solidFill>
                </a:rPr>
                <a:t>Pembelajaran</a:t>
              </a:r>
              <a:r>
                <a:rPr lang="en-US" altLang="en-US" dirty="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56335" name="Text Box 4"/>
            <p:cNvSpPr txBox="1">
              <a:spLocks noChangeArrowheads="1"/>
            </p:cNvSpPr>
            <p:nvPr/>
          </p:nvSpPr>
          <p:spPr bwMode="gray">
            <a:xfrm>
              <a:off x="3962400" y="3048000"/>
              <a:ext cx="1981200" cy="347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63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lvl="1" eaLnBrk="1" hangingPunct="1"/>
              <a:r>
                <a:rPr lang="en-US" altLang="en-US" sz="2200" dirty="0">
                  <a:solidFill>
                    <a:schemeClr val="bg1"/>
                  </a:solidFill>
                </a:rPr>
                <a:t>Standard </a:t>
              </a:r>
              <a:r>
                <a:rPr lang="en-US" altLang="en-US" sz="2200" dirty="0" err="1">
                  <a:solidFill>
                    <a:schemeClr val="bg1"/>
                  </a:solidFill>
                </a:rPr>
                <a:t>Pembelajaran</a:t>
              </a:r>
              <a:r>
                <a:rPr lang="en-US" altLang="en-US" sz="2200" dirty="0">
                  <a:solidFill>
                    <a:schemeClr val="bg1"/>
                  </a:solidFill>
                </a:rPr>
                <a:t> </a:t>
              </a:r>
              <a:r>
                <a:rPr lang="en-US" altLang="en-US" sz="2200" dirty="0" err="1">
                  <a:solidFill>
                    <a:schemeClr val="bg1"/>
                  </a:solidFill>
                </a:rPr>
                <a:t>merupakan</a:t>
              </a:r>
              <a:r>
                <a:rPr lang="en-US" altLang="en-US" sz="2200" dirty="0">
                  <a:solidFill>
                    <a:schemeClr val="bg1"/>
                  </a:solidFill>
                </a:rPr>
                <a:t> </a:t>
              </a:r>
              <a:r>
                <a:rPr lang="en-US" altLang="en-US" sz="2200" dirty="0" err="1">
                  <a:solidFill>
                    <a:schemeClr val="bg1"/>
                  </a:solidFill>
                </a:rPr>
                <a:t>perincian</a:t>
              </a:r>
              <a:r>
                <a:rPr lang="en-US" altLang="en-US" sz="2200" dirty="0">
                  <a:solidFill>
                    <a:schemeClr val="bg1"/>
                  </a:solidFill>
                </a:rPr>
                <a:t> </a:t>
              </a:r>
              <a:r>
                <a:rPr lang="en-US" altLang="en-US" sz="2200" dirty="0" err="1">
                  <a:solidFill>
                    <a:schemeClr val="bg1"/>
                  </a:solidFill>
                </a:rPr>
                <a:t>kepada</a:t>
              </a:r>
              <a:r>
                <a:rPr lang="en-US" altLang="en-US" sz="2200" dirty="0">
                  <a:solidFill>
                    <a:schemeClr val="bg1"/>
                  </a:solidFill>
                </a:rPr>
                <a:t> Standard </a:t>
              </a:r>
              <a:r>
                <a:rPr lang="en-US" altLang="en-US" sz="2200" dirty="0" err="1">
                  <a:solidFill>
                    <a:schemeClr val="bg1"/>
                  </a:solidFill>
                </a:rPr>
                <a:t>Kandungan</a:t>
              </a:r>
              <a:r>
                <a:rPr lang="en-US" altLang="en-US" sz="2200" dirty="0">
                  <a:solidFill>
                    <a:schemeClr val="bg1"/>
                  </a:solidFill>
                </a:rPr>
                <a:t> yang </a:t>
              </a:r>
              <a:r>
                <a:rPr lang="en-US" altLang="en-US" sz="2200" dirty="0" err="1">
                  <a:solidFill>
                    <a:schemeClr val="bg1"/>
                  </a:solidFill>
                </a:rPr>
                <a:t>perlu</a:t>
              </a:r>
              <a:r>
                <a:rPr lang="en-US" altLang="en-US" sz="2200" dirty="0">
                  <a:solidFill>
                    <a:schemeClr val="bg1"/>
                  </a:solidFill>
                </a:rPr>
                <a:t> </a:t>
              </a:r>
              <a:r>
                <a:rPr lang="en-US" altLang="en-US" sz="2200" dirty="0" err="1">
                  <a:solidFill>
                    <a:schemeClr val="bg1"/>
                  </a:solidFill>
                </a:rPr>
                <a:t>diajar</a:t>
              </a:r>
              <a:r>
                <a:rPr lang="en-US" altLang="en-US" sz="2200" dirty="0">
                  <a:solidFill>
                    <a:schemeClr val="bg1"/>
                  </a:solidFill>
                </a:rPr>
                <a:t> </a:t>
              </a:r>
              <a:r>
                <a:rPr lang="en-US" altLang="en-US" sz="2200" dirty="0" err="1">
                  <a:solidFill>
                    <a:schemeClr val="bg1"/>
                  </a:solidFill>
                </a:rPr>
                <a:t>kepada</a:t>
              </a:r>
              <a:r>
                <a:rPr lang="en-US" altLang="en-US" sz="2200" dirty="0">
                  <a:solidFill>
                    <a:schemeClr val="bg1"/>
                  </a:solidFill>
                </a:rPr>
                <a:t> </a:t>
              </a:r>
              <a:r>
                <a:rPr lang="en-US" altLang="en-US" sz="2200" dirty="0" err="1">
                  <a:solidFill>
                    <a:schemeClr val="bg1"/>
                  </a:solidFill>
                </a:rPr>
                <a:t>murid</a:t>
              </a:r>
              <a:r>
                <a:rPr lang="en-US" altLang="en-US" sz="2200" dirty="0">
                  <a:solidFill>
                    <a:schemeClr val="bg1"/>
                  </a:solidFill>
                </a:rPr>
                <a:t> </a:t>
              </a:r>
              <a:endParaRPr lang="it-IT" altLang="en-US" sz="2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857376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771800" y="1988840"/>
            <a:ext cx="4343400" cy="1362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TERIMA KASIH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0752" y="1523153"/>
            <a:ext cx="6781800" cy="38087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7200" b="1" dirty="0" err="1" smtClean="0"/>
              <a:t>Mengapa</a:t>
            </a:r>
            <a:r>
              <a:rPr lang="en-US" sz="7200" b="1" dirty="0" smtClean="0"/>
              <a:t> </a:t>
            </a:r>
            <a:r>
              <a:rPr lang="en-US" sz="7200" b="1" dirty="0" err="1" smtClean="0"/>
              <a:t>Pengaturcaraan</a:t>
            </a:r>
            <a:endParaRPr lang="en-US" sz="7200" b="1" dirty="0"/>
          </a:p>
        </p:txBody>
      </p:sp>
      <p:pic>
        <p:nvPicPr>
          <p:cNvPr id="4" name="Picture 5" descr="http://upload.wikimedia.org/wikipedia/ms/8/8b/KPM_Logo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8" y="97032"/>
            <a:ext cx="2933764" cy="90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3920" y="5805264"/>
            <a:ext cx="2537568" cy="936104"/>
            <a:chOff x="2339752" y="1340768"/>
            <a:chExt cx="2537568" cy="936104"/>
          </a:xfrm>
        </p:grpSpPr>
        <p:grpSp>
          <p:nvGrpSpPr>
            <p:cNvPr id="6" name="Group 5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9" name="Oval 8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sp>
            <p:nvSpPr>
              <p:cNvPr id="10" name="Chevron 9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Chevron 10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Rectangle 7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cap="none" spc="0" dirty="0" smtClean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  <a:endParaRPr lang="en-US" sz="5400" b="1" cap="none" spc="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6118061" y="-867192"/>
            <a:ext cx="3132589" cy="7725192"/>
          </a:xfrm>
          <a:prstGeom prst="rect">
            <a:avLst/>
          </a:prstGeom>
          <a:noFill/>
          <a:scene3d>
            <a:camera prst="orthographicFront"/>
            <a:lightRig rig="brightRoom" dir="t"/>
          </a:scene3d>
          <a:sp3d>
            <a:bevelT prst="angle"/>
          </a:sp3d>
        </p:spPr>
        <p:txBody>
          <a:bodyPr wrap="none" lIns="91440" tIns="45720" rIns="91440" bIns="45720">
            <a:spAutoFit/>
            <a:sp3d extrusionH="57150" contourW="6350" prstMaterial="plastic">
              <a:bevelT w="20320" h="20320" prst="riblet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49600" b="1" cap="all" spc="0" dirty="0" smtClean="0">
                <a:ln w="76200" cap="rnd" cmpd="sng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?</a:t>
            </a:r>
            <a:endParaRPr lang="en-US" sz="49600" b="1" cap="all" spc="0" dirty="0">
              <a:ln w="76200" cap="rnd" cmpd="sng"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85161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55576" y="188640"/>
            <a:ext cx="80772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en-US" b="1" dirty="0" err="1" smtClean="0"/>
              <a:t>Pengaturcaraan</a:t>
            </a:r>
            <a:r>
              <a:rPr lang="en-US" b="1" dirty="0" smtClean="0"/>
              <a:t> di </a:t>
            </a:r>
            <a:r>
              <a:rPr lang="en-US" b="1" dirty="0" err="1" smtClean="0"/>
              <a:t>peringkat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 </a:t>
            </a:r>
            <a:r>
              <a:rPr lang="en-US" b="1" dirty="0" err="1" smtClean="0"/>
              <a:t>Sekolah</a:t>
            </a:r>
            <a:r>
              <a:rPr lang="en-US" b="1" dirty="0" smtClean="0"/>
              <a:t> </a:t>
            </a:r>
            <a:r>
              <a:rPr lang="en-US" b="1" dirty="0" err="1" smtClean="0"/>
              <a:t>Rendah</a:t>
            </a:r>
            <a:r>
              <a:rPr lang="en-US" b="1" dirty="0" smtClean="0"/>
              <a:t> </a:t>
            </a:r>
            <a:r>
              <a:rPr lang="en-US" b="1" dirty="0" err="1" smtClean="0"/>
              <a:t>Tahap</a:t>
            </a:r>
            <a:r>
              <a:rPr lang="en-US" b="1" dirty="0" smtClean="0"/>
              <a:t> II</a:t>
            </a:r>
            <a:endParaRPr lang="en-US" b="1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403648" y="1565275"/>
            <a:ext cx="6984776" cy="5292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ms-MY" sz="3500" b="1" dirty="0" smtClean="0"/>
              <a:t>Modul Pengaturcaraan</a:t>
            </a:r>
            <a:endParaRPr lang="en-US" sz="35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700" dirty="0" err="1" smtClean="0"/>
              <a:t>Modul</a:t>
            </a:r>
            <a:r>
              <a:rPr lang="en-US" sz="2700" dirty="0" smtClean="0"/>
              <a:t> </a:t>
            </a:r>
            <a:r>
              <a:rPr lang="en-US" sz="2700" dirty="0" err="1" smtClean="0"/>
              <a:t>ini</a:t>
            </a:r>
            <a:r>
              <a:rPr lang="en-US" sz="2700" dirty="0" smtClean="0"/>
              <a:t> </a:t>
            </a:r>
            <a:r>
              <a:rPr lang="en-US" sz="2700" dirty="0" err="1" smtClean="0"/>
              <a:t>akan</a:t>
            </a:r>
            <a:r>
              <a:rPr lang="en-US" sz="2700" dirty="0" smtClean="0"/>
              <a:t> </a:t>
            </a:r>
            <a:r>
              <a:rPr lang="en-US" sz="2700" dirty="0" err="1" smtClean="0"/>
              <a:t>melatih</a:t>
            </a:r>
            <a:r>
              <a:rPr lang="en-US" sz="2700" dirty="0" smtClean="0"/>
              <a:t> </a:t>
            </a:r>
            <a:r>
              <a:rPr lang="en-US" sz="2700" dirty="0" err="1" smtClean="0"/>
              <a:t>murid</a:t>
            </a:r>
            <a:r>
              <a:rPr lang="en-US" sz="2700" dirty="0" smtClean="0"/>
              <a:t> </a:t>
            </a:r>
            <a:r>
              <a:rPr lang="en-US" sz="2700" dirty="0" err="1" smtClean="0"/>
              <a:t>belajar</a:t>
            </a:r>
            <a:r>
              <a:rPr lang="en-US" sz="2700" dirty="0" smtClean="0"/>
              <a:t> </a:t>
            </a:r>
            <a:r>
              <a:rPr lang="en-US" sz="2700" dirty="0" err="1" smtClean="0"/>
              <a:t>menggunakan</a:t>
            </a:r>
            <a:r>
              <a:rPr lang="en-US" sz="2700" dirty="0" smtClean="0"/>
              <a:t> </a:t>
            </a:r>
            <a:r>
              <a:rPr lang="en-US" sz="2700" dirty="0" err="1" smtClean="0"/>
              <a:t>pemikiran</a:t>
            </a:r>
            <a:r>
              <a:rPr lang="en-US" sz="2700" dirty="0" smtClean="0"/>
              <a:t> </a:t>
            </a:r>
            <a:r>
              <a:rPr lang="en-US" sz="2700" dirty="0" err="1" smtClean="0"/>
              <a:t>logik</a:t>
            </a:r>
            <a:r>
              <a:rPr lang="en-US" sz="2700" dirty="0" smtClean="0"/>
              <a:t> </a:t>
            </a:r>
            <a:r>
              <a:rPr lang="en-US" sz="2700" dirty="0" err="1" smtClean="0"/>
              <a:t>dalam</a:t>
            </a:r>
            <a:r>
              <a:rPr lang="en-US" sz="2700" dirty="0" smtClean="0"/>
              <a:t> </a:t>
            </a:r>
            <a:r>
              <a:rPr lang="en-US" sz="2700" dirty="0" err="1" smtClean="0"/>
              <a:t>menyelesaikan</a:t>
            </a:r>
            <a:r>
              <a:rPr lang="en-US" sz="2700" dirty="0" smtClean="0"/>
              <a:t> </a:t>
            </a:r>
            <a:r>
              <a:rPr lang="en-US" sz="2700" dirty="0" err="1" smtClean="0"/>
              <a:t>masalah</a:t>
            </a:r>
            <a:r>
              <a:rPr lang="en-US" sz="2700" dirty="0" smtClean="0"/>
              <a:t> </a:t>
            </a:r>
            <a:r>
              <a:rPr lang="en-US" sz="2700" dirty="0" err="1" smtClean="0"/>
              <a:t>melalui</a:t>
            </a:r>
            <a:r>
              <a:rPr lang="en-US" sz="2700" dirty="0" smtClean="0"/>
              <a:t> </a:t>
            </a:r>
            <a:r>
              <a:rPr lang="en-US" sz="2700" dirty="0" err="1" smtClean="0"/>
              <a:t>penggunaan</a:t>
            </a:r>
            <a:r>
              <a:rPr lang="en-US" sz="2700" dirty="0" smtClean="0"/>
              <a:t> </a:t>
            </a:r>
            <a:r>
              <a:rPr lang="en-US" sz="2700" dirty="0" err="1" smtClean="0"/>
              <a:t>aplikasi</a:t>
            </a:r>
            <a:r>
              <a:rPr lang="en-US" sz="2700" dirty="0" smtClean="0"/>
              <a:t> </a:t>
            </a:r>
            <a:r>
              <a:rPr lang="en-US" sz="2700" dirty="0" err="1" smtClean="0"/>
              <a:t>pengaturcaraan</a:t>
            </a:r>
            <a:r>
              <a:rPr lang="en-US" sz="2700" dirty="0" smtClean="0"/>
              <a:t>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700" dirty="0" err="1" smtClean="0"/>
              <a:t>Murid</a:t>
            </a:r>
            <a:r>
              <a:rPr lang="en-US" sz="2700" dirty="0" smtClean="0"/>
              <a:t> </a:t>
            </a:r>
            <a:r>
              <a:rPr lang="en-US" sz="2700" dirty="0" err="1" smtClean="0"/>
              <a:t>juga</a:t>
            </a:r>
            <a:r>
              <a:rPr lang="en-US" sz="2700" dirty="0" smtClean="0"/>
              <a:t> </a:t>
            </a:r>
            <a:r>
              <a:rPr lang="en-US" sz="2700" dirty="0" err="1" smtClean="0"/>
              <a:t>akan</a:t>
            </a:r>
            <a:r>
              <a:rPr lang="en-US" sz="2700" dirty="0" smtClean="0"/>
              <a:t> </a:t>
            </a:r>
            <a:r>
              <a:rPr lang="en-US" sz="2700" dirty="0" err="1" smtClean="0"/>
              <a:t>mempelajari</a:t>
            </a:r>
            <a:r>
              <a:rPr lang="en-US" sz="2700" dirty="0" smtClean="0"/>
              <a:t> proses yang </a:t>
            </a:r>
            <a:r>
              <a:rPr lang="en-US" sz="2700" dirty="0" err="1" smtClean="0"/>
              <a:t>terlibat</a:t>
            </a:r>
            <a:r>
              <a:rPr lang="en-US" sz="2700" dirty="0" smtClean="0"/>
              <a:t> </a:t>
            </a:r>
            <a:r>
              <a:rPr lang="en-US" sz="2700" dirty="0" err="1" smtClean="0"/>
              <a:t>dalam</a:t>
            </a:r>
            <a:r>
              <a:rPr lang="en-US" sz="2700" dirty="0" smtClean="0"/>
              <a:t> </a:t>
            </a:r>
            <a:r>
              <a:rPr lang="en-US" sz="2700" dirty="0" err="1" smtClean="0"/>
              <a:t>membangunkan</a:t>
            </a:r>
            <a:r>
              <a:rPr lang="en-US" sz="2700" dirty="0" smtClean="0"/>
              <a:t> </a:t>
            </a:r>
            <a:r>
              <a:rPr lang="en-US" sz="2700" dirty="0" err="1" smtClean="0"/>
              <a:t>sesuatu</a:t>
            </a:r>
            <a:r>
              <a:rPr lang="en-US" sz="2700" dirty="0" smtClean="0"/>
              <a:t> </a:t>
            </a:r>
            <a:r>
              <a:rPr lang="en-US" sz="2700" dirty="0" err="1" smtClean="0"/>
              <a:t>aturcara</a:t>
            </a:r>
            <a:r>
              <a:rPr lang="en-US" sz="2700" dirty="0" smtClean="0"/>
              <a:t> </a:t>
            </a:r>
            <a:r>
              <a:rPr lang="en-US" sz="2700" dirty="0" err="1" smtClean="0"/>
              <a:t>melalui</a:t>
            </a:r>
            <a:r>
              <a:rPr lang="en-US" sz="2700" dirty="0" smtClean="0"/>
              <a:t> </a:t>
            </a:r>
            <a:r>
              <a:rPr lang="en-US" sz="2700" dirty="0" err="1" smtClean="0"/>
              <a:t>pendekatan</a:t>
            </a:r>
            <a:r>
              <a:rPr lang="en-US" sz="2700" dirty="0" smtClean="0"/>
              <a:t> </a:t>
            </a:r>
            <a:r>
              <a:rPr lang="en-US" sz="2700" dirty="0" err="1" smtClean="0"/>
              <a:t>pembangunan</a:t>
            </a:r>
            <a:r>
              <a:rPr lang="en-US" sz="2700" dirty="0" smtClean="0"/>
              <a:t> </a:t>
            </a:r>
            <a:r>
              <a:rPr lang="en-US" sz="2700" dirty="0" err="1" smtClean="0"/>
              <a:t>aturcara</a:t>
            </a:r>
            <a:r>
              <a:rPr lang="en-US" sz="2700" dirty="0" smtClean="0"/>
              <a:t> yang </a:t>
            </a:r>
            <a:r>
              <a:rPr lang="en-US" sz="2700" dirty="0" err="1" smtClean="0"/>
              <a:t>sistematik</a:t>
            </a:r>
            <a:r>
              <a:rPr lang="en-US" sz="2700" dirty="0" smtClean="0"/>
              <a:t> </a:t>
            </a:r>
            <a:r>
              <a:rPr lang="en-US" sz="2700" dirty="0" err="1" smtClean="0"/>
              <a:t>dan</a:t>
            </a:r>
            <a:r>
              <a:rPr lang="en-US" sz="2700" dirty="0" smtClean="0"/>
              <a:t> </a:t>
            </a:r>
            <a:r>
              <a:rPr lang="en-US" sz="2700" dirty="0" err="1" smtClean="0"/>
              <a:t>mudah</a:t>
            </a:r>
            <a:r>
              <a:rPr lang="en-US" sz="2700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557951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55576" y="188640"/>
            <a:ext cx="8077200" cy="1143000"/>
          </a:xfrm>
        </p:spPr>
        <p:txBody>
          <a:bodyPr>
            <a:noAutofit/>
          </a:bodyPr>
          <a:lstStyle/>
          <a:p>
            <a:pPr algn="r"/>
            <a:r>
              <a:rPr lang="en-US" sz="3600" b="1" dirty="0" err="1" smtClean="0"/>
              <a:t>Kepentingan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Pengaturcaraan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err="1" smtClean="0"/>
              <a:t>Dengan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Pemikiran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Komputasional</a:t>
            </a:r>
            <a:r>
              <a:rPr lang="en-US" sz="3600" b="1" dirty="0" smtClean="0"/>
              <a:t> </a:t>
            </a:r>
            <a:endParaRPr lang="en-US" sz="3600" b="1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403648" y="1565275"/>
            <a:ext cx="6984776" cy="5292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500" b="1" dirty="0" err="1" smtClean="0"/>
              <a:t>Pemikiran</a:t>
            </a:r>
            <a:r>
              <a:rPr lang="en-US" sz="3500" b="1" dirty="0" smtClean="0"/>
              <a:t> </a:t>
            </a:r>
            <a:r>
              <a:rPr lang="en-US" sz="3500" b="1" dirty="0" err="1" smtClean="0"/>
              <a:t>Komputasional</a:t>
            </a:r>
            <a:endParaRPr lang="en-US" sz="3500" b="1" dirty="0" smtClean="0"/>
          </a:p>
          <a:p>
            <a:pPr marL="0" lvl="0" indent="0">
              <a:buNone/>
            </a:pPr>
            <a:r>
              <a:rPr lang="en-MY" sz="2400" dirty="0"/>
              <a:t> -  </a:t>
            </a:r>
            <a:r>
              <a:rPr lang="en-MY" sz="2400" dirty="0" err="1" smtClean="0"/>
              <a:t>Menggunakan</a:t>
            </a:r>
            <a:r>
              <a:rPr lang="en-MY" sz="2400" dirty="0" smtClean="0"/>
              <a:t> </a:t>
            </a:r>
            <a:r>
              <a:rPr lang="en-MY" sz="2400" dirty="0" err="1" smtClean="0"/>
              <a:t>algoritma</a:t>
            </a:r>
            <a:r>
              <a:rPr lang="en-MY" sz="2400" dirty="0"/>
              <a:t>, </a:t>
            </a:r>
            <a:r>
              <a:rPr lang="en-MY" sz="2400" dirty="0" err="1" smtClean="0"/>
              <a:t>menggunakan</a:t>
            </a:r>
            <a:r>
              <a:rPr lang="en-MY" sz="2400" dirty="0" smtClean="0"/>
              <a:t> </a:t>
            </a:r>
            <a:r>
              <a:rPr lang="en-MY" sz="2400" dirty="0" err="1"/>
              <a:t>alat</a:t>
            </a:r>
            <a:r>
              <a:rPr lang="en-MY" sz="2400" dirty="0"/>
              <a:t> </a:t>
            </a:r>
            <a:r>
              <a:rPr lang="en-MY" sz="2400" dirty="0" err="1" smtClean="0"/>
              <a:t>berfikir</a:t>
            </a:r>
            <a:r>
              <a:rPr lang="en-MY" sz="2400" dirty="0" smtClean="0"/>
              <a:t> </a:t>
            </a:r>
            <a:r>
              <a:rPr lang="en-MY" sz="2400" dirty="0" err="1"/>
              <a:t>dan</a:t>
            </a:r>
            <a:r>
              <a:rPr lang="en-MY" sz="2400" dirty="0"/>
              <a:t> </a:t>
            </a:r>
            <a:r>
              <a:rPr lang="en-MY" sz="2400" dirty="0" err="1"/>
              <a:t>peralatan</a:t>
            </a:r>
            <a:r>
              <a:rPr lang="en-MY" sz="2400" dirty="0"/>
              <a:t> </a:t>
            </a:r>
            <a:r>
              <a:rPr lang="en-MY" sz="2400" dirty="0" smtClean="0"/>
              <a:t>digital</a:t>
            </a:r>
            <a:r>
              <a:rPr lang="en-MY" sz="2400" dirty="0"/>
              <a:t>.</a:t>
            </a:r>
          </a:p>
          <a:p>
            <a:pPr marL="0" indent="0">
              <a:buNone/>
            </a:pPr>
            <a:r>
              <a:rPr lang="en-MY" sz="2400" dirty="0"/>
              <a:t>  </a:t>
            </a:r>
            <a:r>
              <a:rPr lang="en-MY" sz="2400" dirty="0" smtClean="0"/>
              <a:t>- </a:t>
            </a:r>
            <a:r>
              <a:rPr lang="en-MY" sz="2400" dirty="0" err="1" smtClean="0"/>
              <a:t>Menyusun</a:t>
            </a:r>
            <a:r>
              <a:rPr lang="en-MY" sz="2400" dirty="0"/>
              <a:t>, </a:t>
            </a:r>
            <a:r>
              <a:rPr lang="en-MY" sz="2400" dirty="0" err="1"/>
              <a:t>menganalisa</a:t>
            </a:r>
            <a:r>
              <a:rPr lang="en-MY" sz="2400" dirty="0"/>
              <a:t> </a:t>
            </a:r>
            <a:r>
              <a:rPr lang="en-MY" sz="2400" dirty="0" err="1" smtClean="0"/>
              <a:t>dan</a:t>
            </a:r>
            <a:r>
              <a:rPr lang="en-MY" sz="2400" dirty="0" smtClean="0"/>
              <a:t> </a:t>
            </a:r>
            <a:r>
              <a:rPr lang="en-MY" sz="2400" dirty="0" err="1" smtClean="0"/>
              <a:t>mempersembahkan</a:t>
            </a:r>
            <a:r>
              <a:rPr lang="en-MY" sz="2400" dirty="0" smtClean="0"/>
              <a:t> </a:t>
            </a:r>
          </a:p>
          <a:p>
            <a:pPr marL="0" indent="0">
              <a:buNone/>
            </a:pPr>
            <a:r>
              <a:rPr lang="en-MY" sz="2400" dirty="0"/>
              <a:t> </a:t>
            </a:r>
            <a:r>
              <a:rPr lang="en-MY" sz="2400" dirty="0" smtClean="0"/>
              <a:t>data </a:t>
            </a:r>
            <a:r>
              <a:rPr lang="en-MY" sz="2400" dirty="0" err="1"/>
              <a:t>atau</a:t>
            </a:r>
            <a:r>
              <a:rPr lang="en-MY" sz="2400" dirty="0"/>
              <a:t> </a:t>
            </a:r>
            <a:r>
              <a:rPr lang="en-MY" sz="2400" dirty="0" smtClean="0"/>
              <a:t>idea </a:t>
            </a:r>
            <a:r>
              <a:rPr lang="en-MY" sz="2400" dirty="0" err="1" smtClean="0"/>
              <a:t>secara</a:t>
            </a:r>
            <a:r>
              <a:rPr lang="en-MY" sz="2400" dirty="0" smtClean="0"/>
              <a:t> </a:t>
            </a:r>
            <a:r>
              <a:rPr lang="en-MY" sz="2400" dirty="0" err="1"/>
              <a:t>logik</a:t>
            </a:r>
            <a:r>
              <a:rPr lang="en-MY" sz="2400" dirty="0"/>
              <a:t> </a:t>
            </a:r>
            <a:r>
              <a:rPr lang="en-MY" sz="2400" dirty="0" err="1"/>
              <a:t>dan</a:t>
            </a:r>
            <a:r>
              <a:rPr lang="en-MY" sz="2400" dirty="0"/>
              <a:t> </a:t>
            </a:r>
            <a:r>
              <a:rPr lang="en-MY" sz="2400" dirty="0" err="1"/>
              <a:t>sistematik</a:t>
            </a:r>
            <a:r>
              <a:rPr lang="en-MY" sz="2400" dirty="0" smtClean="0"/>
              <a:t>.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- </a:t>
            </a:r>
            <a:r>
              <a:rPr lang="en-MY" sz="2400" dirty="0" err="1"/>
              <a:t>Menggunakan</a:t>
            </a:r>
            <a:r>
              <a:rPr lang="en-MY" sz="2400" dirty="0"/>
              <a:t> </a:t>
            </a:r>
            <a:r>
              <a:rPr lang="en-MY" sz="2400" dirty="0" err="1"/>
              <a:t>teknik</a:t>
            </a:r>
            <a:r>
              <a:rPr lang="en-MY" sz="2400" dirty="0"/>
              <a:t> </a:t>
            </a:r>
            <a:r>
              <a:rPr lang="en-MY" sz="2400" dirty="0" err="1"/>
              <a:t>Leraian</a:t>
            </a:r>
            <a:r>
              <a:rPr lang="en-MY" sz="2400" dirty="0"/>
              <a:t> </a:t>
            </a:r>
            <a:r>
              <a:rPr lang="en-MY" sz="2400" i="1" dirty="0"/>
              <a:t>(Decomposition),</a:t>
            </a:r>
            <a:r>
              <a:rPr lang="en-MY" sz="2400" dirty="0"/>
              <a:t> </a:t>
            </a:r>
            <a:r>
              <a:rPr lang="en-MY" sz="2400" dirty="0" err="1"/>
              <a:t>Pengecaman</a:t>
            </a:r>
            <a:r>
              <a:rPr lang="en-MY" sz="2400" dirty="0"/>
              <a:t> </a:t>
            </a:r>
            <a:r>
              <a:rPr lang="en-MY" sz="2400" dirty="0" err="1"/>
              <a:t>Corak</a:t>
            </a:r>
            <a:r>
              <a:rPr lang="en-MY" sz="2400" dirty="0"/>
              <a:t> </a:t>
            </a:r>
            <a:r>
              <a:rPr lang="en-MY" sz="2400" i="1" dirty="0"/>
              <a:t>(Pattern Recognition)</a:t>
            </a:r>
            <a:r>
              <a:rPr lang="en-MY" sz="2400" dirty="0"/>
              <a:t>, </a:t>
            </a:r>
            <a:r>
              <a:rPr lang="en-MY" sz="2400" dirty="0" err="1"/>
              <a:t>Peniskalaan</a:t>
            </a:r>
            <a:r>
              <a:rPr lang="en-MY" sz="2400" dirty="0"/>
              <a:t> </a:t>
            </a:r>
            <a:r>
              <a:rPr lang="en-MY" sz="2400" i="1" dirty="0"/>
              <a:t>(Abstraction)</a:t>
            </a:r>
            <a:r>
              <a:rPr lang="en-MY" sz="2400" dirty="0"/>
              <a:t> </a:t>
            </a:r>
            <a:r>
              <a:rPr lang="en-MY" sz="2400" dirty="0" err="1"/>
              <a:t>dan</a:t>
            </a:r>
            <a:r>
              <a:rPr lang="en-MY" sz="2400" dirty="0"/>
              <a:t> </a:t>
            </a:r>
            <a:r>
              <a:rPr lang="en-MY" sz="2400" dirty="0" err="1"/>
              <a:t>Pengitlakan</a:t>
            </a:r>
            <a:r>
              <a:rPr lang="en-MY" sz="2400" dirty="0"/>
              <a:t> </a:t>
            </a:r>
            <a:r>
              <a:rPr lang="en-MY" sz="2400" i="1" dirty="0"/>
              <a:t>(Generalisation)</a:t>
            </a:r>
            <a:r>
              <a:rPr lang="en-MY" sz="2400" dirty="0"/>
              <a:t> </a:t>
            </a:r>
            <a:r>
              <a:rPr lang="en-MY" sz="2400" dirty="0" err="1"/>
              <a:t>dalam</a:t>
            </a:r>
            <a:r>
              <a:rPr lang="en-MY" sz="2400" dirty="0"/>
              <a:t> </a:t>
            </a:r>
            <a:r>
              <a:rPr lang="en-MY" sz="2400" dirty="0" err="1"/>
              <a:t>pemikiran</a:t>
            </a:r>
            <a:r>
              <a:rPr lang="en-MY" sz="2400" dirty="0"/>
              <a:t> </a:t>
            </a:r>
            <a:r>
              <a:rPr lang="en-MY" sz="2400" dirty="0" err="1"/>
              <a:t>komputasional</a:t>
            </a:r>
            <a:r>
              <a:rPr lang="en-MY" sz="2400" dirty="0"/>
              <a:t> </a:t>
            </a:r>
            <a:r>
              <a:rPr lang="en-MY" sz="2400" dirty="0" err="1"/>
              <a:t>untuk</a:t>
            </a:r>
            <a:r>
              <a:rPr lang="en-MY" sz="2400" dirty="0"/>
              <a:t> </a:t>
            </a:r>
            <a:r>
              <a:rPr lang="en-MY" sz="2400" dirty="0" err="1"/>
              <a:t>menyelesaikan</a:t>
            </a:r>
            <a:r>
              <a:rPr lang="en-MY" sz="2400" dirty="0"/>
              <a:t> </a:t>
            </a:r>
            <a:r>
              <a:rPr lang="en-MY" sz="2400" dirty="0" err="1"/>
              <a:t>masalah</a:t>
            </a:r>
            <a:r>
              <a:rPr lang="en-MY" sz="2400" dirty="0"/>
              <a:t>.</a:t>
            </a:r>
            <a:endParaRPr lang="en-US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194357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3607" y="356554"/>
            <a:ext cx="66965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600" b="1" dirty="0" err="1" smtClean="0"/>
              <a:t>Pengaturcaraan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dirty="0" err="1" smtClean="0"/>
              <a:t>Dengan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Pembelajaran</a:t>
            </a:r>
            <a:r>
              <a:rPr lang="en-US" sz="3600" b="1" dirty="0" smtClean="0"/>
              <a:t> Abad ke-21</a:t>
            </a:r>
            <a:endParaRPr lang="en-US" sz="3600" b="1" dirty="0"/>
          </a:p>
        </p:txBody>
      </p:sp>
      <p:sp>
        <p:nvSpPr>
          <p:cNvPr id="3" name="Rectangle 2"/>
          <p:cNvSpPr/>
          <p:nvPr/>
        </p:nvSpPr>
        <p:spPr>
          <a:xfrm>
            <a:off x="1691680" y="1844824"/>
            <a:ext cx="5791200" cy="3881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Wingdings 2" pitchFamily="18" charset="2"/>
              <a:buNone/>
            </a:pPr>
            <a:r>
              <a:rPr lang="en-US" sz="3200" b="1" dirty="0" err="1"/>
              <a:t>Pembelajaran</a:t>
            </a:r>
            <a:r>
              <a:rPr lang="en-US" sz="3200" b="1" dirty="0"/>
              <a:t> Abad ke-21</a:t>
            </a:r>
          </a:p>
          <a:p>
            <a:pPr marL="342900" indent="-342900">
              <a:spcBef>
                <a:spcPct val="20000"/>
              </a:spcBef>
              <a:buFont typeface="Wingdings 2" pitchFamily="18" charset="2"/>
              <a:buNone/>
            </a:pPr>
            <a:r>
              <a:rPr lang="en-US" sz="2800" dirty="0"/>
              <a:t>- </a:t>
            </a:r>
            <a:r>
              <a:rPr lang="en-US" sz="2800" dirty="0" err="1"/>
              <a:t>Globalisasi</a:t>
            </a:r>
            <a:endParaRPr lang="en-US" sz="2800" dirty="0"/>
          </a:p>
          <a:p>
            <a:pPr marL="342900" indent="-342900">
              <a:spcBef>
                <a:spcPct val="20000"/>
              </a:spcBef>
              <a:buFont typeface="Wingdings 2" pitchFamily="18" charset="2"/>
              <a:buNone/>
            </a:pPr>
            <a:r>
              <a:rPr lang="en-US" sz="2800" dirty="0" smtClean="0"/>
              <a:t>- </a:t>
            </a:r>
            <a:r>
              <a:rPr lang="en-US" sz="2800" dirty="0" err="1" smtClean="0"/>
              <a:t>Kolaboratif</a:t>
            </a:r>
            <a:endParaRPr lang="en-US" sz="2800" dirty="0"/>
          </a:p>
          <a:p>
            <a:pPr marL="342900" indent="-342900">
              <a:spcBef>
                <a:spcPct val="20000"/>
              </a:spcBef>
              <a:buFont typeface="Wingdings 2" pitchFamily="18" charset="2"/>
              <a:buNone/>
            </a:pPr>
            <a:r>
              <a:rPr lang="en-US" sz="2800" dirty="0" smtClean="0"/>
              <a:t>- </a:t>
            </a:r>
            <a:r>
              <a:rPr lang="en-US" sz="2800" dirty="0" err="1" smtClean="0"/>
              <a:t>Generasi</a:t>
            </a:r>
            <a:r>
              <a:rPr lang="en-US" sz="2800" dirty="0" smtClean="0"/>
              <a:t> </a:t>
            </a:r>
            <a:r>
              <a:rPr lang="en-US" sz="2800" dirty="0"/>
              <a:t>digital</a:t>
            </a:r>
          </a:p>
          <a:p>
            <a:pPr marL="342900" indent="-342900">
              <a:spcBef>
                <a:spcPct val="20000"/>
              </a:spcBef>
              <a:buFont typeface="Wingdings 2" pitchFamily="18" charset="2"/>
              <a:buNone/>
            </a:pPr>
            <a:r>
              <a:rPr lang="en-US" sz="2800" dirty="0" smtClean="0"/>
              <a:t>- </a:t>
            </a:r>
            <a:r>
              <a:rPr lang="en-US" sz="2800" dirty="0" err="1" smtClean="0"/>
              <a:t>Pembangun</a:t>
            </a:r>
            <a:r>
              <a:rPr lang="en-US" sz="2800" dirty="0" smtClean="0"/>
              <a:t>/</a:t>
            </a:r>
            <a:r>
              <a:rPr lang="en-US" sz="2800" dirty="0" err="1" smtClean="0"/>
              <a:t>pencipta</a:t>
            </a:r>
            <a:r>
              <a:rPr lang="en-US" sz="2800" dirty="0" smtClean="0"/>
              <a:t> Apps (</a:t>
            </a:r>
            <a:r>
              <a:rPr lang="en-US" sz="2800" dirty="0" err="1" smtClean="0"/>
              <a:t>Kebolehpasaran</a:t>
            </a:r>
            <a:r>
              <a:rPr lang="en-US" sz="2800" dirty="0" smtClean="0"/>
              <a:t>)</a:t>
            </a:r>
          </a:p>
          <a:p>
            <a:pPr marL="342900" indent="-342900">
              <a:spcBef>
                <a:spcPct val="20000"/>
              </a:spcBef>
              <a:buFont typeface="Wingdings 2" pitchFamily="18" charset="2"/>
              <a:buNone/>
            </a:pPr>
            <a:endParaRPr lang="en-US" sz="3500" dirty="0"/>
          </a:p>
          <a:p>
            <a:pPr marL="342900" indent="-342900">
              <a:spcBef>
                <a:spcPct val="20000"/>
              </a:spcBef>
              <a:buFont typeface="Wingdings 2" pitchFamily="18" charset="2"/>
              <a:buNone/>
            </a:pPr>
            <a:endParaRPr lang="en-US" sz="3500" b="1" dirty="0"/>
          </a:p>
        </p:txBody>
      </p:sp>
    </p:spTree>
    <p:extLst>
      <p:ext uri="{BB962C8B-B14F-4D97-AF65-F5344CB8AC3E}">
        <p14:creationId xmlns:p14="http://schemas.microsoft.com/office/powerpoint/2010/main" val="24366775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3632" y="1229722"/>
            <a:ext cx="6781800" cy="38087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7200" b="1" dirty="0" smtClean="0"/>
              <a:t>SK, SP &amp; </a:t>
            </a:r>
            <a:r>
              <a:rPr lang="en-US" sz="7200" b="1" dirty="0" err="1" smtClean="0"/>
              <a:t>Spi</a:t>
            </a:r>
            <a:r>
              <a:rPr lang="en-US" sz="7200" b="1" dirty="0" smtClean="0"/>
              <a:t> </a:t>
            </a:r>
          </a:p>
          <a:p>
            <a:pPr algn="ctr"/>
            <a:r>
              <a:rPr lang="en-US" sz="7200" b="1" dirty="0" smtClean="0"/>
              <a:t>1.0</a:t>
            </a:r>
            <a:endParaRPr lang="en-US" sz="7200" b="1" dirty="0"/>
          </a:p>
        </p:txBody>
      </p:sp>
      <p:pic>
        <p:nvPicPr>
          <p:cNvPr id="4" name="Picture 5" descr="http://upload.wikimedia.org/wikipedia/ms/8/8b/KPM_Logo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8" y="97032"/>
            <a:ext cx="2933764" cy="90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3920" y="5805264"/>
            <a:ext cx="2537568" cy="936104"/>
            <a:chOff x="2339752" y="1340768"/>
            <a:chExt cx="2537568" cy="936104"/>
          </a:xfrm>
        </p:grpSpPr>
        <p:grpSp>
          <p:nvGrpSpPr>
            <p:cNvPr id="6" name="Group 5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9" name="Oval 8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sp>
            <p:nvSpPr>
              <p:cNvPr id="10" name="Chevron 9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Chevron 10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Rectangle 7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cap="none" spc="0" dirty="0" smtClean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cap="none" spc="0" dirty="0" smtClean="0">
                  <a:ln w="11430"/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  <a:endParaRPr lang="en-US" sz="5400" b="1" cap="none" spc="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79512" y="1196752"/>
            <a:ext cx="8712968" cy="518457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55576" y="0"/>
            <a:ext cx="8077200" cy="1143000"/>
          </a:xfrm>
        </p:spPr>
        <p:txBody>
          <a:bodyPr>
            <a:normAutofit/>
          </a:bodyPr>
          <a:lstStyle/>
          <a:p>
            <a:pPr algn="r"/>
            <a:r>
              <a:rPr lang="en-US" dirty="0" smtClean="0"/>
              <a:t>SK, SP DAN </a:t>
            </a:r>
            <a:r>
              <a:rPr lang="en-US" dirty="0" err="1" smtClean="0"/>
              <a:t>SPi</a:t>
            </a:r>
            <a:r>
              <a:rPr lang="en-US" dirty="0" smtClean="0"/>
              <a:t> 1.0  </a:t>
            </a:r>
            <a:endParaRPr lang="en-US" dirty="0"/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560" y="1477127"/>
            <a:ext cx="7704856" cy="461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 smtClean="0"/>
              <a:t>Modul</a:t>
            </a:r>
            <a:r>
              <a:rPr lang="en-US" dirty="0" smtClean="0"/>
              <a:t> 1.0</a:t>
            </a:r>
            <a:endParaRPr lang="en-MY" dirty="0"/>
          </a:p>
        </p:txBody>
      </p:sp>
      <p:pic>
        <p:nvPicPr>
          <p:cNvPr id="6146" name="Picture 2" descr="E:\modul cover by fari\modul 1\modul 1 depa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0877">
            <a:off x="2579334" y="891258"/>
            <a:ext cx="3644478" cy="5157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569655"/>
      </p:ext>
    </p:extLst>
  </p:cSld>
  <p:clrMapOvr>
    <a:masterClrMapping/>
  </p:clrMapOvr>
  <p:transition spd="slow">
    <p:wipe dir="d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zdaKHeWyBnZyZ2cDqRSo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MR96J2MVd0CGe2e5htjk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48BxRTjzwKhAarpC8SPOi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FUQynbDZ7CnnKAa7cx9M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heme/theme1.xml><?xml version="1.0" encoding="utf-8"?>
<a:theme xmlns:a="http://schemas.openxmlformats.org/drawingml/2006/main" name="Train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274</Words>
  <Application>Microsoft Office PowerPoint</Application>
  <PresentationFormat>On-screen Show (4:3)</PresentationFormat>
  <Paragraphs>73</Paragraphs>
  <Slides>20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Training</vt:lpstr>
      <vt:lpstr>PowerPoint Presentation</vt:lpstr>
      <vt:lpstr>STANDARD KANDUNGAN,  STANDARD PEMBELAJARAN DAN  STANDARD PRESTASI</vt:lpstr>
      <vt:lpstr>PowerPoint Presentation</vt:lpstr>
      <vt:lpstr>Pengaturcaraan di peringkat  Sekolah Rendah Tahap II</vt:lpstr>
      <vt:lpstr>Kepentingan Pengaturcaraan Dengan Pemikiran Komputasional </vt:lpstr>
      <vt:lpstr>PowerPoint Presentation</vt:lpstr>
      <vt:lpstr>PowerPoint Presentation</vt:lpstr>
      <vt:lpstr>SK, SP DAN SPi 1.0  </vt:lpstr>
      <vt:lpstr>Modul 1.0</vt:lpstr>
      <vt:lpstr>PowerPoint Presentation</vt:lpstr>
      <vt:lpstr>SK, SP DAN SPi 2.0  </vt:lpstr>
      <vt:lpstr>Modul 2.0</vt:lpstr>
      <vt:lpstr>PowerPoint Presentation</vt:lpstr>
      <vt:lpstr>SK, SP DAN SPi 3.0  </vt:lpstr>
      <vt:lpstr>Modul 3.0</vt:lpstr>
      <vt:lpstr>PowerPoint Presentation</vt:lpstr>
      <vt:lpstr>SK, SP DAN SPi 4.0  </vt:lpstr>
      <vt:lpstr>Modul 4.0</vt:lpstr>
      <vt:lpstr>SESI SOAL JAWAB?</vt:lpstr>
      <vt:lpstr>TERIMA 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2015-02-01T23:02:07Z</dcterms:created>
  <dcterms:modified xsi:type="dcterms:W3CDTF">2015-03-22T17:50:54Z</dcterms:modified>
</cp:coreProperties>
</file>