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70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1" r:id="rId16"/>
    <p:sldId id="274" r:id="rId17"/>
    <p:sldId id="273" r:id="rId18"/>
    <p:sldId id="275" r:id="rId19"/>
    <p:sldId id="276" r:id="rId20"/>
    <p:sldId id="288" r:id="rId21"/>
    <p:sldId id="277" r:id="rId22"/>
    <p:sldId id="278" r:id="rId23"/>
    <p:sldId id="279" r:id="rId24"/>
    <p:sldId id="281" r:id="rId25"/>
    <p:sldId id="280" r:id="rId26"/>
    <p:sldId id="282" r:id="rId27"/>
    <p:sldId id="284" r:id="rId28"/>
    <p:sldId id="283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70828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93150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45529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557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4967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69375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73883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46684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0325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76011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42562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72EF2-1ED8-4740-9A5E-0811DB71766F}" type="datetimeFigureOut">
              <a:rPr lang="en-MY" smtClean="0"/>
              <a:t>21/4/2015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1B648-CB7E-4CA6-A733-216757AA2C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9621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772400" cy="2952328"/>
          </a:xfrm>
          <a:ln>
            <a:solidFill>
              <a:schemeClr val="tx1"/>
            </a:solidFill>
          </a:ln>
          <a:effectLst>
            <a:outerShdw blurRad="50800" dist="50800" dir="5400000" algn="ctr" rotWithShape="0">
              <a:schemeClr val="bg1">
                <a:lumMod val="50000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MY" sz="5300" b="1" dirty="0" smtClean="0">
                <a:solidFill>
                  <a:srgbClr val="7030A0"/>
                </a:solidFill>
                <a:latin typeface="macleeks2r Light" pitchFamily="2" charset="0"/>
              </a:rPr>
              <a:t>Unit 2</a:t>
            </a:r>
            <a:r>
              <a:rPr lang="en-MY" dirty="0" smtClean="0">
                <a:latin typeface="macleeks2r Light" pitchFamily="2" charset="0"/>
              </a:rPr>
              <a:t/>
            </a:r>
            <a:br>
              <a:rPr lang="en-MY" dirty="0" smtClean="0">
                <a:latin typeface="macleeks2r Light" pitchFamily="2" charset="0"/>
              </a:rPr>
            </a:br>
            <a:r>
              <a:rPr lang="en-MY" sz="4900" dirty="0" err="1" smtClean="0">
                <a:latin typeface="macleeks2r Light" pitchFamily="2" charset="0"/>
              </a:rPr>
              <a:t>Menggunakan</a:t>
            </a:r>
            <a:r>
              <a:rPr lang="en-MY" sz="4900" dirty="0" smtClean="0">
                <a:latin typeface="macleeks2r Light" pitchFamily="2" charset="0"/>
              </a:rPr>
              <a:t> </a:t>
            </a:r>
            <a:r>
              <a:rPr lang="en-MY" sz="4900" dirty="0" err="1" smtClean="0">
                <a:latin typeface="macleeks2r Light" pitchFamily="2" charset="0"/>
              </a:rPr>
              <a:t>Algoritma</a:t>
            </a:r>
            <a:r>
              <a:rPr lang="en-MY" sz="4900" dirty="0" smtClean="0">
                <a:latin typeface="macleeks2r Light" pitchFamily="2" charset="0"/>
              </a:rPr>
              <a:t> </a:t>
            </a:r>
            <a:r>
              <a:rPr lang="en-MY" sz="4900" dirty="0" err="1" smtClean="0">
                <a:latin typeface="macleeks2r Light" pitchFamily="2" charset="0"/>
              </a:rPr>
              <a:t>Melalui</a:t>
            </a:r>
            <a:r>
              <a:rPr lang="en-MY" sz="4900" dirty="0" smtClean="0">
                <a:latin typeface="macleeks2r Light" pitchFamily="2" charset="0"/>
              </a:rPr>
              <a:t> </a:t>
            </a:r>
            <a:r>
              <a:rPr lang="en-MY" sz="4900" dirty="0" err="1" smtClean="0">
                <a:latin typeface="macleeks2r Light" pitchFamily="2" charset="0"/>
              </a:rPr>
              <a:t>Pseudokod</a:t>
            </a:r>
            <a:r>
              <a:rPr lang="en-MY" sz="4900" dirty="0" smtClean="0">
                <a:latin typeface="macleeks2r Light" pitchFamily="2" charset="0"/>
              </a:rPr>
              <a:t> </a:t>
            </a:r>
            <a:r>
              <a:rPr lang="en-MY" sz="4900" dirty="0" err="1" smtClean="0">
                <a:latin typeface="macleeks2r Light" pitchFamily="2" charset="0"/>
              </a:rPr>
              <a:t>dan</a:t>
            </a:r>
            <a:r>
              <a:rPr lang="en-MY" sz="4900" dirty="0" smtClean="0">
                <a:latin typeface="macleeks2r Light" pitchFamily="2" charset="0"/>
              </a:rPr>
              <a:t> </a:t>
            </a:r>
            <a:r>
              <a:rPr lang="en-MY" sz="4900" dirty="0" err="1" smtClean="0">
                <a:latin typeface="macleeks2r Light" pitchFamily="2" charset="0"/>
              </a:rPr>
              <a:t>Carta</a:t>
            </a:r>
            <a:r>
              <a:rPr lang="en-MY" sz="4900" dirty="0" smtClean="0">
                <a:latin typeface="macleeks2r Light" pitchFamily="2" charset="0"/>
              </a:rPr>
              <a:t> </a:t>
            </a:r>
            <a:r>
              <a:rPr lang="en-MY" sz="4900" dirty="0" err="1" smtClean="0">
                <a:latin typeface="macleeks2r Light" pitchFamily="2" charset="0"/>
              </a:rPr>
              <a:t>Alir</a:t>
            </a:r>
            <a:endParaRPr lang="en-MY" sz="4900" dirty="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46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2345" y="529248"/>
            <a:ext cx="2170365" cy="519424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772344" y="5723490"/>
            <a:ext cx="2170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Atur Cara</a:t>
            </a:r>
          </a:p>
          <a:p>
            <a:pPr algn="ctr"/>
            <a:r>
              <a:rPr lang="en-MY" sz="2000">
                <a:latin typeface="macleeks2r Light" pitchFamily="2" charset="0"/>
              </a:rPr>
              <a:t>(</a:t>
            </a:r>
            <a:r>
              <a:rPr lang="en-MY" sz="2000" smtClean="0">
                <a:latin typeface="macleeks2r Light" pitchFamily="2" charset="0"/>
              </a:rPr>
              <a:t>Basic-256)</a:t>
            </a:r>
            <a:endParaRPr lang="en-MY" sz="2000">
              <a:latin typeface="macleeks2r Light" pitchFamily="2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17423" y="1688624"/>
            <a:ext cx="4846771" cy="2992398"/>
            <a:chOff x="3869823" y="1688624"/>
            <a:chExt cx="4846771" cy="2992398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9823" y="1688624"/>
              <a:ext cx="4846771" cy="2592288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50800" dir="2700000" algn="ctr" rotWithShape="0">
                <a:schemeClr val="bg1">
                  <a:lumMod val="75000"/>
                </a:schemeClr>
              </a:outerShdw>
            </a:effectLst>
            <a:extLst/>
          </p:spPr>
        </p:pic>
        <p:sp>
          <p:nvSpPr>
            <p:cNvPr id="5" name="TextBox 4"/>
            <p:cNvSpPr txBox="1"/>
            <p:nvPr/>
          </p:nvSpPr>
          <p:spPr>
            <a:xfrm>
              <a:off x="5076056" y="4280912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2000" smtClean="0">
                  <a:latin typeface="macleeks2r Light" pitchFamily="2" charset="0"/>
                </a:rPr>
                <a:t>Output Atur Cara</a:t>
              </a:r>
              <a:endParaRPr lang="en-MY" sz="2000">
                <a:latin typeface="macleeks2r L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091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6" y="1668800"/>
            <a:ext cx="8229600" cy="2952328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2.4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Membezakan aliran secara urutan dan pilihan tunggal bagi algoritma, pseudokod dan carta alir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35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16" y="1862728"/>
            <a:ext cx="8229600" cy="2808312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2.4.1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Membezakan aliran secara urutan dan pilihan tunggal bagi algoritma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0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4" b="3559"/>
          <a:stretch/>
        </p:blipFill>
        <p:spPr bwMode="auto">
          <a:xfrm>
            <a:off x="1465824" y="489852"/>
            <a:ext cx="6161304" cy="19174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30" y="2954907"/>
            <a:ext cx="3734886" cy="89161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3343510" y="3792103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Urutan</a:t>
            </a:r>
            <a:endParaRPr lang="en-MY" sz="1600">
              <a:latin typeface="macleeks2r Light" pitchFamily="2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023" y="4207294"/>
            <a:ext cx="5201101" cy="3467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3397936" y="4541368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Pilihan Tunggal</a:t>
            </a:r>
            <a:endParaRPr lang="en-MY" sz="1600">
              <a:latin typeface="macleeks2r Light" pitchFamily="2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308" y="4925194"/>
            <a:ext cx="5250635" cy="3170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232" y="5570768"/>
            <a:ext cx="5181287" cy="3467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3271664" y="239780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mtClean="0">
                <a:latin typeface="macleeks2r Light" pitchFamily="2" charset="0"/>
              </a:rPr>
              <a:t>Algoritma</a:t>
            </a:r>
            <a:endParaRPr lang="en-MY">
              <a:latin typeface="macleeks2r Ligh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704" y="5233941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latin typeface="macleeks2r Light" pitchFamily="2" charset="0"/>
              </a:defRPr>
            </a:lvl1pPr>
          </a:lstStyle>
          <a:p>
            <a:r>
              <a:rPr lang="en-MY"/>
              <a:t>Pilihan Tunggal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39550" y="588975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mtClean="0">
                <a:latin typeface="macleeks2r Light" pitchFamily="2" charset="0"/>
              </a:rPr>
              <a:t>Pilihan </a:t>
            </a:r>
            <a:r>
              <a:rPr lang="en-MY" sz="1600">
                <a:latin typeface="macleeks2r Light" pitchFamily="2" charset="0"/>
              </a:rPr>
              <a:t>Tunggal</a:t>
            </a:r>
          </a:p>
        </p:txBody>
      </p:sp>
    </p:spTree>
    <p:extLst>
      <p:ext uri="{BB962C8B-B14F-4D97-AF65-F5344CB8AC3E}">
        <p14:creationId xmlns:p14="http://schemas.microsoft.com/office/powerpoint/2010/main" val="321197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16" y="1862728"/>
            <a:ext cx="8229600" cy="2808312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2.4.2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Membezakan aliran secara urutan dan pilihan tunggal bagi pseudokod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46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641" y="2477680"/>
            <a:ext cx="3639628" cy="5852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52" y="3741393"/>
            <a:ext cx="3758509" cy="5761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80" y="4993559"/>
            <a:ext cx="3676206" cy="57612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5666555" y="1734611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Urutan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0778" y="3062946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Pilihan Tunggal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79740" y="4317515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Pilihan Tunggal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97929" y="5569756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Pilihan Tunggal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6434" y="5531942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Pseudokod</a:t>
            </a:r>
            <a:endParaRPr lang="en-MY" sz="1600">
              <a:latin typeface="macleeks2r Light" pitchFamily="2" charset="0"/>
            </a:endParaRP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60" y="2525078"/>
            <a:ext cx="4067647" cy="30003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092" y="882180"/>
            <a:ext cx="3536780" cy="88957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155947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416" y="1862728"/>
            <a:ext cx="8229600" cy="2808312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2.4.3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Membezakan aliran secara urutan dan pilihan tunggal bagi carta alir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54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Terminator 1"/>
          <p:cNvSpPr/>
          <p:nvPr/>
        </p:nvSpPr>
        <p:spPr>
          <a:xfrm>
            <a:off x="1567156" y="356216"/>
            <a:ext cx="1368152" cy="432048"/>
          </a:xfrm>
          <a:prstGeom prst="flowChartTermina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tx1"/>
                </a:solidFill>
                <a:latin typeface="macleeks2r Light" pitchFamily="2" charset="0"/>
              </a:rPr>
              <a:t>MULA</a:t>
            </a:r>
            <a:endParaRPr lang="en-MY">
              <a:solidFill>
                <a:schemeClr val="tx1"/>
              </a:solidFill>
              <a:latin typeface="macleeks2r Light" pitchFamily="2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77" y="1088408"/>
            <a:ext cx="3715073" cy="4458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8" y="1840051"/>
            <a:ext cx="3052074" cy="4915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99" y="2636912"/>
            <a:ext cx="4275191" cy="44580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3" name="Flowchart: Decision 2"/>
          <p:cNvSpPr/>
          <p:nvPr/>
        </p:nvSpPr>
        <p:spPr>
          <a:xfrm>
            <a:off x="880959" y="3474114"/>
            <a:ext cx="2740111" cy="1296144"/>
          </a:xfrm>
          <a:prstGeom prst="flowChartDecision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Rama-rama disentuh burung?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sp>
        <p:nvSpPr>
          <p:cNvPr id="8" name="Flowchart: Decision 7"/>
          <p:cNvSpPr/>
          <p:nvPr/>
        </p:nvSpPr>
        <p:spPr>
          <a:xfrm>
            <a:off x="4572000" y="1311312"/>
            <a:ext cx="2740111" cy="1296144"/>
          </a:xfrm>
          <a:prstGeom prst="flowChartDecision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Rama-rama disentuh burung?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sp>
        <p:nvSpPr>
          <p:cNvPr id="9" name="Flowchart: Decision 8"/>
          <p:cNvSpPr/>
          <p:nvPr/>
        </p:nvSpPr>
        <p:spPr>
          <a:xfrm>
            <a:off x="4589693" y="3703268"/>
            <a:ext cx="2740111" cy="1296144"/>
          </a:xfrm>
          <a:prstGeom prst="flowChartDecision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Burung disentuh kelawar?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cxnSp>
        <p:nvCxnSpPr>
          <p:cNvPr id="6" name="Straight Arrow Connector 5"/>
          <p:cNvCxnSpPr>
            <a:stCxn id="10245" idx="2"/>
            <a:endCxn id="3" idx="0"/>
          </p:cNvCxnSpPr>
          <p:nvPr/>
        </p:nvCxnSpPr>
        <p:spPr>
          <a:xfrm>
            <a:off x="2249795" y="3082721"/>
            <a:ext cx="1220" cy="391393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0244" idx="2"/>
            <a:endCxn id="10245" idx="0"/>
          </p:cNvCxnSpPr>
          <p:nvPr/>
        </p:nvCxnSpPr>
        <p:spPr>
          <a:xfrm>
            <a:off x="2249795" y="2331583"/>
            <a:ext cx="0" cy="305329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243287" y="1534722"/>
            <a:ext cx="0" cy="305329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235342" y="788264"/>
            <a:ext cx="0" cy="305329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255398" y="4770258"/>
            <a:ext cx="0" cy="1035006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251232" y="4122186"/>
            <a:ext cx="2667362" cy="1395046"/>
            <a:chOff x="2251232" y="4122186"/>
            <a:chExt cx="2667362" cy="1395046"/>
          </a:xfrm>
        </p:grpSpPr>
        <p:sp>
          <p:nvSpPr>
            <p:cNvPr id="4" name="Rectangle 3"/>
            <p:cNvSpPr/>
            <p:nvPr/>
          </p:nvSpPr>
          <p:spPr>
            <a:xfrm>
              <a:off x="3478434" y="4595447"/>
              <a:ext cx="1440160" cy="643299"/>
            </a:xfrm>
            <a:prstGeom prst="rect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Lenyapkan </a:t>
              </a:r>
            </a:p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rama-rama</a:t>
              </a:r>
              <a:endParaRPr lang="en-MY">
                <a:solidFill>
                  <a:srgbClr val="7030A0"/>
                </a:solidFill>
                <a:latin typeface="macleeks2r Light" pitchFamily="2" charset="0"/>
              </a:endParaRPr>
            </a:p>
          </p:txBody>
        </p:sp>
        <p:cxnSp>
          <p:nvCxnSpPr>
            <p:cNvPr id="16" name="Elbow Connector 15"/>
            <p:cNvCxnSpPr>
              <a:stCxn id="3" idx="3"/>
              <a:endCxn id="4" idx="0"/>
            </p:cNvCxnSpPr>
            <p:nvPr/>
          </p:nvCxnSpPr>
          <p:spPr>
            <a:xfrm>
              <a:off x="3621070" y="4122186"/>
              <a:ext cx="577444" cy="473261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4" idx="2"/>
            </p:cNvCxnSpPr>
            <p:nvPr/>
          </p:nvCxnSpPr>
          <p:spPr>
            <a:xfrm rot="5400000">
              <a:off x="3085630" y="4404348"/>
              <a:ext cx="278486" cy="1947282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Oval 24"/>
          <p:cNvSpPr/>
          <p:nvPr/>
        </p:nvSpPr>
        <p:spPr>
          <a:xfrm>
            <a:off x="2070552" y="5810656"/>
            <a:ext cx="360040" cy="36004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tx1"/>
                </a:solidFill>
                <a:latin typeface="macleeks2r Light" pitchFamily="2" charset="0"/>
              </a:rPr>
              <a:t>A</a:t>
            </a:r>
            <a:endParaRPr lang="en-MY">
              <a:solidFill>
                <a:schemeClr val="tx1"/>
              </a:solidFill>
              <a:latin typeface="macleeks2r Light" pitchFamily="2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936865" y="919919"/>
            <a:ext cx="1220" cy="391393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9" idx="0"/>
          </p:cNvCxnSpPr>
          <p:nvPr/>
        </p:nvCxnSpPr>
        <p:spPr>
          <a:xfrm>
            <a:off x="5954341" y="2617947"/>
            <a:ext cx="5408" cy="1085321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955561" y="4999412"/>
            <a:ext cx="4188" cy="991264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5957647" y="1969775"/>
            <a:ext cx="2667362" cy="1395046"/>
            <a:chOff x="2251232" y="4122186"/>
            <a:chExt cx="2667362" cy="1395046"/>
          </a:xfrm>
        </p:grpSpPr>
        <p:sp>
          <p:nvSpPr>
            <p:cNvPr id="35" name="Rectangle 34"/>
            <p:cNvSpPr/>
            <p:nvPr/>
          </p:nvSpPr>
          <p:spPr>
            <a:xfrm>
              <a:off x="3478434" y="4595447"/>
              <a:ext cx="1440160" cy="643299"/>
            </a:xfrm>
            <a:prstGeom prst="rect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Lenyapkan </a:t>
              </a:r>
            </a:p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rama-rama</a:t>
              </a:r>
              <a:endParaRPr lang="en-MY">
                <a:solidFill>
                  <a:srgbClr val="7030A0"/>
                </a:solidFill>
                <a:latin typeface="macleeks2r Light" pitchFamily="2" charset="0"/>
              </a:endParaRPr>
            </a:p>
          </p:txBody>
        </p:sp>
        <p:cxnSp>
          <p:nvCxnSpPr>
            <p:cNvPr id="36" name="Elbow Connector 35"/>
            <p:cNvCxnSpPr>
              <a:endCxn id="35" idx="0"/>
            </p:cNvCxnSpPr>
            <p:nvPr/>
          </p:nvCxnSpPr>
          <p:spPr>
            <a:xfrm>
              <a:off x="3621070" y="4122186"/>
              <a:ext cx="577444" cy="473261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Elbow Connector 36"/>
            <p:cNvCxnSpPr>
              <a:stCxn id="35" idx="2"/>
            </p:cNvCxnSpPr>
            <p:nvPr/>
          </p:nvCxnSpPr>
          <p:spPr>
            <a:xfrm rot="5400000">
              <a:off x="3085630" y="4404348"/>
              <a:ext cx="278486" cy="1947282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5964732" y="4358358"/>
            <a:ext cx="2667362" cy="1395046"/>
            <a:chOff x="2251232" y="4122186"/>
            <a:chExt cx="2667362" cy="1395046"/>
          </a:xfrm>
        </p:grpSpPr>
        <p:sp>
          <p:nvSpPr>
            <p:cNvPr id="41" name="Rectangle 40"/>
            <p:cNvSpPr/>
            <p:nvPr/>
          </p:nvSpPr>
          <p:spPr>
            <a:xfrm>
              <a:off x="3478434" y="4595447"/>
              <a:ext cx="1440160" cy="643299"/>
            </a:xfrm>
            <a:prstGeom prst="rect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Keluarkan</a:t>
              </a:r>
            </a:p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bunyi</a:t>
              </a:r>
              <a:endParaRPr lang="en-MY">
                <a:solidFill>
                  <a:srgbClr val="7030A0"/>
                </a:solidFill>
                <a:latin typeface="macleeks2r Light" pitchFamily="2" charset="0"/>
              </a:endParaRPr>
            </a:p>
          </p:txBody>
        </p:sp>
        <p:cxnSp>
          <p:nvCxnSpPr>
            <p:cNvPr id="42" name="Elbow Connector 41"/>
            <p:cNvCxnSpPr>
              <a:endCxn id="41" idx="0"/>
            </p:cNvCxnSpPr>
            <p:nvPr/>
          </p:nvCxnSpPr>
          <p:spPr>
            <a:xfrm>
              <a:off x="3621070" y="4122186"/>
              <a:ext cx="577444" cy="473261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Elbow Connector 42"/>
            <p:cNvCxnSpPr>
              <a:stCxn id="41" idx="2"/>
            </p:cNvCxnSpPr>
            <p:nvPr/>
          </p:nvCxnSpPr>
          <p:spPr>
            <a:xfrm rot="5400000">
              <a:off x="3085630" y="4404348"/>
              <a:ext cx="278486" cy="1947282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Oval 43"/>
          <p:cNvSpPr/>
          <p:nvPr/>
        </p:nvSpPr>
        <p:spPr>
          <a:xfrm>
            <a:off x="5756845" y="559071"/>
            <a:ext cx="360040" cy="360040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tx1"/>
                </a:solidFill>
                <a:latin typeface="macleeks2r Light" pitchFamily="2" charset="0"/>
              </a:rPr>
              <a:t>A</a:t>
            </a:r>
            <a:endParaRPr lang="en-MY">
              <a:solidFill>
                <a:schemeClr val="tx1"/>
              </a:solidFill>
              <a:latin typeface="macleeks2r Light" pitchFamily="2" charset="0"/>
            </a:endParaRPr>
          </a:p>
        </p:txBody>
      </p:sp>
      <p:sp>
        <p:nvSpPr>
          <p:cNvPr id="45" name="Flowchart: Terminator 44"/>
          <p:cNvSpPr/>
          <p:nvPr/>
        </p:nvSpPr>
        <p:spPr>
          <a:xfrm>
            <a:off x="5272969" y="5990676"/>
            <a:ext cx="1368152" cy="432048"/>
          </a:xfrm>
          <a:prstGeom prst="flowChartTermina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tx1"/>
                </a:solidFill>
                <a:latin typeface="macleeks2r Light" pitchFamily="2" charset="0"/>
              </a:rPr>
              <a:t>TAMAT</a:t>
            </a:r>
            <a:endParaRPr lang="en-MY">
              <a:solidFill>
                <a:schemeClr val="tx1"/>
              </a:solidFill>
              <a:latin typeface="macleeks2r Light" pitchFamily="2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32215" y="3832473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29105" y="168738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86416" y="4048837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28628" y="2617947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05951" y="500172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19294" y="474749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1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6" y="1668800"/>
            <a:ext cx="8229600" cy="2952328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2.5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Menulis algoritma berdasarkan situasi secara urutan dan pilihan tunggal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11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624" y="264408"/>
            <a:ext cx="6552728" cy="4464496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12488"/>
            <a:ext cx="7535929" cy="1587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66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492896"/>
            <a:ext cx="7941568" cy="1642194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2.1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Mengenal Algoritma, Pseudokod dan Carta Alir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61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1" y="1340768"/>
            <a:ext cx="7272809" cy="4093428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MY" sz="2000" smtClean="0">
                <a:latin typeface="macleeks2r Light" pitchFamily="2" charset="0"/>
              </a:rPr>
              <a:t>Kucing berada di pintu terowong.</a:t>
            </a:r>
          </a:p>
          <a:p>
            <a:r>
              <a:rPr lang="en-MY" sz="2000" smtClean="0">
                <a:latin typeface="macleeks2r Light" pitchFamily="2" charset="0"/>
              </a:rPr>
              <a:t>Pergerakan kucing dikawal oleh kekunci anak panah.</a:t>
            </a:r>
          </a:p>
          <a:p>
            <a:r>
              <a:rPr lang="en-MY" sz="2000" smtClean="0">
                <a:latin typeface="macleeks2r Light" pitchFamily="2" charset="0"/>
              </a:rPr>
              <a:t>Sekiranya kekunci anak panak bawah diketik, kucing akan bergerak ke bawah.</a:t>
            </a:r>
          </a:p>
          <a:p>
            <a:r>
              <a:rPr lang="en-MY" sz="2000" smtClean="0">
                <a:latin typeface="macleeks2r Light" pitchFamily="2" charset="0"/>
              </a:rPr>
              <a:t>Sekiranya kekunci anak panak atas diketik, kucing akan bergerak ke atas.</a:t>
            </a:r>
          </a:p>
          <a:p>
            <a:r>
              <a:rPr lang="en-MY" sz="2000" smtClean="0">
                <a:latin typeface="macleeks2r Light" pitchFamily="2" charset="0"/>
              </a:rPr>
              <a:t>Sekiranya kekunci anak panak kanan  diketik, kucing akan bergerak ke kanan.</a:t>
            </a:r>
          </a:p>
          <a:p>
            <a:r>
              <a:rPr lang="en-MY" sz="2000" smtClean="0">
                <a:latin typeface="macleeks2r Light" pitchFamily="2" charset="0"/>
              </a:rPr>
              <a:t>Sekiranya kekunci anak panak kiri diketik, kucing akan bergerak ke kiri.</a:t>
            </a:r>
          </a:p>
          <a:p>
            <a:r>
              <a:rPr lang="en-MY" sz="2000" smtClean="0">
                <a:latin typeface="macleeks2r Light" pitchFamily="2" charset="0"/>
              </a:rPr>
              <a:t>Sekiranya kucing dapat menyentuh tikus, kucing akan berbunyi dan tikus akan hilang.</a:t>
            </a:r>
          </a:p>
          <a:p>
            <a:endParaRPr lang="en-MY" sz="2000" smtClean="0"/>
          </a:p>
        </p:txBody>
      </p:sp>
    </p:spTree>
    <p:extLst>
      <p:ext uri="{BB962C8B-B14F-4D97-AF65-F5344CB8AC3E}">
        <p14:creationId xmlns:p14="http://schemas.microsoft.com/office/powerpoint/2010/main" val="10128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1027" y="4819625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000" smtClean="0">
                <a:latin typeface="macleeks2r Light" pitchFamily="2" charset="0"/>
              </a:rPr>
              <a:t>Pacman dikehendaki mengambil bendera yang terletak dihujung terowong. Syarat untuk mengambil bendera ialah, pacman mesti menyentuh enam lembaga yang terletak pada kedudukan tertentu dalam terowong. Tuliskan algoritma perjalanan pacman tersebut.</a:t>
            </a:r>
            <a:endParaRPr lang="en-MY" sz="2000">
              <a:latin typeface="macleeks2r Light" pitchFamily="2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5784" t="19243" r="15585" b="11672"/>
          <a:stretch/>
        </p:blipFill>
        <p:spPr bwMode="auto">
          <a:xfrm>
            <a:off x="898833" y="389801"/>
            <a:ext cx="7128792" cy="4532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83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6" y="1668800"/>
            <a:ext cx="8229600" cy="2952328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2.6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Memisahkan kod pseudokod kompleks kepada pseudokod secara urutan dan pseudokod secara pilihan tunggal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66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437" y="740093"/>
            <a:ext cx="3791277" cy="18301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5425947" y="2570232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Pseudokod Rama-rama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3781273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Pseudokod Kompleks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70285" y="4464536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Pseudokod Burung</a:t>
            </a:r>
            <a:endParaRPr lang="en-MY" sz="1600">
              <a:latin typeface="macleeks2r Light" pitchFamily="2" charset="0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76" y="887731"/>
            <a:ext cx="3869481" cy="28542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116" y="3050382"/>
            <a:ext cx="3641931" cy="14072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153" y="4955173"/>
            <a:ext cx="3758819" cy="9773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11" name="TextBox 10"/>
          <p:cNvSpPr txBox="1"/>
          <p:nvPr/>
        </p:nvSpPr>
        <p:spPr>
          <a:xfrm>
            <a:off x="5505670" y="5932512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Pseudokod Kelawar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2696" y="4300170"/>
            <a:ext cx="38694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mtClean="0">
                <a:latin typeface="macleeks2r Light" pitchFamily="2" charset="0"/>
              </a:rPr>
              <a:t>Pseudokod rama-rama mengandungi </a:t>
            </a:r>
            <a:r>
              <a:rPr lang="en-MY" b="1" smtClean="0">
                <a:solidFill>
                  <a:schemeClr val="accent6">
                    <a:lumMod val="75000"/>
                  </a:schemeClr>
                </a:solidFill>
                <a:latin typeface="macleeks2r Light" pitchFamily="2" charset="0"/>
              </a:rPr>
              <a:t>urutan</a:t>
            </a:r>
            <a:r>
              <a:rPr lang="en-MY" smtClean="0">
                <a:latin typeface="macleeks2r Light" pitchFamily="2" charset="0"/>
              </a:rPr>
              <a:t> dan </a:t>
            </a:r>
            <a:r>
              <a:rPr lang="en-MY" b="1" smtClean="0">
                <a:solidFill>
                  <a:srgbClr val="7030A0"/>
                </a:solidFill>
                <a:latin typeface="macleeks2r Light" pitchFamily="2" charset="0"/>
              </a:rPr>
              <a:t>pilihan tunggal</a:t>
            </a:r>
            <a:r>
              <a:rPr lang="en-MY" smtClean="0">
                <a:latin typeface="macleeks2r Light" pitchFamily="2" charset="0"/>
              </a:rPr>
              <a:t>.</a:t>
            </a:r>
          </a:p>
          <a:p>
            <a:r>
              <a:rPr lang="en-MY" smtClean="0">
                <a:latin typeface="macleeks2r Light" pitchFamily="2" charset="0"/>
              </a:rPr>
              <a:t>Pseudokod burung mengandungi </a:t>
            </a:r>
            <a:r>
              <a:rPr lang="en-MY" b="1">
                <a:solidFill>
                  <a:schemeClr val="accent6">
                    <a:lumMod val="75000"/>
                  </a:schemeClr>
                </a:solidFill>
                <a:latin typeface="macleeks2r Light" pitchFamily="2" charset="0"/>
              </a:rPr>
              <a:t>urutan</a:t>
            </a:r>
            <a:r>
              <a:rPr lang="en-MY" smtClean="0">
                <a:latin typeface="macleeks2r Light" pitchFamily="2" charset="0"/>
              </a:rPr>
              <a:t> dan </a:t>
            </a:r>
            <a:r>
              <a:rPr lang="en-MY" b="1">
                <a:solidFill>
                  <a:srgbClr val="7030A0"/>
                </a:solidFill>
                <a:latin typeface="macleeks2r Light" pitchFamily="2" charset="0"/>
              </a:rPr>
              <a:t>pilihan tunggal</a:t>
            </a:r>
          </a:p>
          <a:p>
            <a:r>
              <a:rPr lang="en-MY" smtClean="0">
                <a:latin typeface="macleeks2r Light" pitchFamily="2" charset="0"/>
              </a:rPr>
              <a:t>Pseudokod kelawar mengandungi </a:t>
            </a:r>
            <a:r>
              <a:rPr lang="en-MY" b="1">
                <a:solidFill>
                  <a:schemeClr val="accent6">
                    <a:lumMod val="75000"/>
                  </a:schemeClr>
                </a:solidFill>
                <a:latin typeface="macleeks2r Light" pitchFamily="2" charset="0"/>
              </a:rPr>
              <a:t>urutan</a:t>
            </a:r>
            <a:r>
              <a:rPr lang="en-MY" smtClean="0">
                <a:latin typeface="macleeks2r Light" pitchFamily="2" charset="0"/>
              </a:rPr>
              <a:t> sahaja.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1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6" y="1668800"/>
            <a:ext cx="8229600" cy="2952328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2.7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Menggabungkan carta alir urutan dan carta alir pilihan tunggal secara logik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31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30517" y="1214998"/>
            <a:ext cx="3715073" cy="1777573"/>
            <a:chOff x="443877" y="422518"/>
            <a:chExt cx="3715073" cy="1777573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877" y="1088408"/>
              <a:ext cx="3715073" cy="44580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50800" dir="2700000" algn="ctr" rotWithShape="0">
                <a:schemeClr val="bg1">
                  <a:lumMod val="75000"/>
                </a:schemeClr>
              </a:outerShdw>
            </a:effectLst>
            <a:extLst/>
          </p:spPr>
        </p:pic>
        <p:cxnSp>
          <p:nvCxnSpPr>
            <p:cNvPr id="3" name="Straight Arrow Connector 2"/>
            <p:cNvCxnSpPr/>
            <p:nvPr/>
          </p:nvCxnSpPr>
          <p:spPr>
            <a:xfrm>
              <a:off x="2243287" y="1534722"/>
              <a:ext cx="0" cy="30532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/>
            <p:nvPr/>
          </p:nvCxnSpPr>
          <p:spPr>
            <a:xfrm>
              <a:off x="2235342" y="788264"/>
              <a:ext cx="0" cy="30532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26"/>
            <p:cNvSpPr/>
            <p:nvPr/>
          </p:nvSpPr>
          <p:spPr>
            <a:xfrm>
              <a:off x="2055322" y="422518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2063267" y="1840051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828959" y="393792"/>
            <a:ext cx="4037635" cy="3442623"/>
            <a:chOff x="4569879" y="134712"/>
            <a:chExt cx="4037635" cy="3442623"/>
          </a:xfrm>
        </p:grpSpPr>
        <p:sp>
          <p:nvSpPr>
            <p:cNvPr id="11" name="Flowchart: Decision 10"/>
            <p:cNvSpPr/>
            <p:nvPr/>
          </p:nvSpPr>
          <p:spPr>
            <a:xfrm>
              <a:off x="4569879" y="886145"/>
              <a:ext cx="2740111" cy="1296144"/>
            </a:xfrm>
            <a:prstGeom prst="flowChartDecision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Rama-rama disentuh burung?</a:t>
              </a:r>
              <a:endParaRPr lang="en-MY">
                <a:solidFill>
                  <a:srgbClr val="7030A0"/>
                </a:solidFill>
                <a:latin typeface="macleeks2r Light" pitchFamily="2" charset="0"/>
              </a:endParaRPr>
            </a:p>
          </p:txBody>
        </p:sp>
        <p:cxnSp>
          <p:nvCxnSpPr>
            <p:cNvPr id="12" name="Straight Arrow Connector 11"/>
            <p:cNvCxnSpPr>
              <a:endCxn id="11" idx="0"/>
            </p:cNvCxnSpPr>
            <p:nvPr/>
          </p:nvCxnSpPr>
          <p:spPr>
            <a:xfrm>
              <a:off x="5938715" y="494752"/>
              <a:ext cx="1220" cy="39139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5944318" y="2182289"/>
              <a:ext cx="0" cy="103500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7167354" y="2045032"/>
              <a:ext cx="1440160" cy="617090"/>
            </a:xfrm>
            <a:prstGeom prst="rect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Lenyapkan </a:t>
              </a:r>
            </a:p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rama-rama</a:t>
              </a:r>
              <a:endParaRPr lang="en-MY">
                <a:solidFill>
                  <a:srgbClr val="7030A0"/>
                </a:solidFill>
                <a:latin typeface="macleeks2r Light" pitchFamily="2" charset="0"/>
              </a:endParaRPr>
            </a:p>
          </p:txBody>
        </p:sp>
        <p:cxnSp>
          <p:nvCxnSpPr>
            <p:cNvPr id="16" name="Elbow Connector 15"/>
            <p:cNvCxnSpPr>
              <a:stCxn id="11" idx="3"/>
              <a:endCxn id="15" idx="0"/>
            </p:cNvCxnSpPr>
            <p:nvPr/>
          </p:nvCxnSpPr>
          <p:spPr>
            <a:xfrm>
              <a:off x="7309990" y="1534217"/>
              <a:ext cx="577444" cy="510815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lbow Connector 16"/>
            <p:cNvCxnSpPr>
              <a:stCxn id="15" idx="2"/>
            </p:cNvCxnSpPr>
            <p:nvPr/>
          </p:nvCxnSpPr>
          <p:spPr>
            <a:xfrm rot="5400000">
              <a:off x="6780223" y="1822052"/>
              <a:ext cx="267140" cy="1947282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Oval 28"/>
            <p:cNvSpPr/>
            <p:nvPr/>
          </p:nvSpPr>
          <p:spPr>
            <a:xfrm>
              <a:off x="5758695" y="134712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764298" y="3217295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165989" y="2901036"/>
            <a:ext cx="4053009" cy="3503429"/>
            <a:chOff x="1495429" y="2291436"/>
            <a:chExt cx="4053009" cy="3503429"/>
          </a:xfrm>
        </p:grpSpPr>
        <p:sp>
          <p:nvSpPr>
            <p:cNvPr id="20" name="Flowchart: Decision 19"/>
            <p:cNvSpPr/>
            <p:nvPr/>
          </p:nvSpPr>
          <p:spPr>
            <a:xfrm>
              <a:off x="1495429" y="3042869"/>
              <a:ext cx="2740111" cy="1296144"/>
            </a:xfrm>
            <a:prstGeom prst="flowChartDecision">
              <a:avLst/>
            </a:prstGeom>
            <a:noFill/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rgbClr val="7030A0"/>
                  </a:solidFill>
                  <a:latin typeface="macleeks2r Light" pitchFamily="2" charset="0"/>
                </a:rPr>
                <a:t>Rama-rama disentuh kelawar?</a:t>
              </a:r>
              <a:endParaRPr lang="en-MY">
                <a:solidFill>
                  <a:srgbClr val="7030A0"/>
                </a:solidFill>
                <a:latin typeface="macleeks2r Light" pitchFamily="2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2860294" y="2651476"/>
              <a:ext cx="1220" cy="39139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2877770" y="4349504"/>
              <a:ext cx="5408" cy="108532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/>
            <p:cNvGrpSpPr/>
            <p:nvPr/>
          </p:nvGrpSpPr>
          <p:grpSpPr>
            <a:xfrm>
              <a:off x="2881076" y="3701332"/>
              <a:ext cx="2667362" cy="1395046"/>
              <a:chOff x="2251232" y="4122186"/>
              <a:chExt cx="2667362" cy="1395046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3478434" y="4595447"/>
                <a:ext cx="1440160" cy="643299"/>
              </a:xfrm>
              <a:prstGeom prst="rect">
                <a:avLst/>
              </a:prstGeom>
              <a:noFill/>
              <a:ln w="127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MY" smtClean="0">
                    <a:solidFill>
                      <a:srgbClr val="7030A0"/>
                    </a:solidFill>
                    <a:latin typeface="macleeks2r Light" pitchFamily="2" charset="0"/>
                  </a:rPr>
                  <a:t>Lenyapkan </a:t>
                </a:r>
              </a:p>
              <a:p>
                <a:pPr algn="ctr"/>
                <a:r>
                  <a:rPr lang="en-MY" smtClean="0">
                    <a:solidFill>
                      <a:srgbClr val="7030A0"/>
                    </a:solidFill>
                    <a:latin typeface="macleeks2r Light" pitchFamily="2" charset="0"/>
                  </a:rPr>
                  <a:t>rama-rama</a:t>
                </a:r>
                <a:endParaRPr lang="en-MY">
                  <a:solidFill>
                    <a:srgbClr val="7030A0"/>
                  </a:solidFill>
                  <a:latin typeface="macleeks2r Light" pitchFamily="2" charset="0"/>
                </a:endParaRPr>
              </a:p>
            </p:txBody>
          </p:sp>
          <p:cxnSp>
            <p:nvCxnSpPr>
              <p:cNvPr id="25" name="Elbow Connector 24"/>
              <p:cNvCxnSpPr>
                <a:endCxn id="24" idx="0"/>
              </p:cNvCxnSpPr>
              <p:nvPr/>
            </p:nvCxnSpPr>
            <p:spPr>
              <a:xfrm>
                <a:off x="3621070" y="4122186"/>
                <a:ext cx="577444" cy="473261"/>
              </a:xfrm>
              <a:prstGeom prst="bentConnector2">
                <a:avLst/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Elbow Connector 25"/>
              <p:cNvCxnSpPr>
                <a:stCxn id="24" idx="2"/>
              </p:cNvCxnSpPr>
              <p:nvPr/>
            </p:nvCxnSpPr>
            <p:spPr>
              <a:xfrm rot="5400000">
                <a:off x="3085630" y="4404348"/>
                <a:ext cx="278486" cy="1947282"/>
              </a:xfrm>
              <a:prstGeom prst="bentConnector2">
                <a:avLst/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Oval 30"/>
            <p:cNvSpPr/>
            <p:nvPr/>
          </p:nvSpPr>
          <p:spPr>
            <a:xfrm>
              <a:off x="2680274" y="2291436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703158" y="5434825"/>
              <a:ext cx="360040" cy="36004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694519" y="4006370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80689" y="186183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94750" y="4967118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63571" y="282329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59632" y="3161847"/>
            <a:ext cx="1440160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Urutan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33914" y="3914517"/>
            <a:ext cx="2025757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latin typeface="macleeks2r Light" pitchFamily="2" charset="0"/>
              </a:defRPr>
            </a:lvl1pPr>
          </a:lstStyle>
          <a:p>
            <a:r>
              <a:rPr lang="en-MY"/>
              <a:t>Pilihan Tunggal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24771" y="6279271"/>
            <a:ext cx="2025757" cy="3385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latin typeface="macleeks2r Light" pitchFamily="2" charset="0"/>
              </a:defRPr>
            </a:lvl1pPr>
          </a:lstStyle>
          <a:p>
            <a:r>
              <a:rPr lang="en-MY"/>
              <a:t>Pilihan Tunggal</a:t>
            </a:r>
          </a:p>
        </p:txBody>
      </p:sp>
    </p:spTree>
    <p:extLst>
      <p:ext uri="{BB962C8B-B14F-4D97-AF65-F5344CB8AC3E}">
        <p14:creationId xmlns:p14="http://schemas.microsoft.com/office/powerpoint/2010/main" val="297366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649576" y="1030406"/>
            <a:ext cx="5824181" cy="5015479"/>
            <a:chOff x="2132195" y="251442"/>
            <a:chExt cx="5824181" cy="5015479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2590" y="992101"/>
              <a:ext cx="3715073" cy="44580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50800" dir="2700000" algn="ctr" rotWithShape="0">
                <a:schemeClr val="bg1">
                  <a:lumMod val="75000"/>
                </a:schemeClr>
              </a:outerShdw>
            </a:effectLst>
            <a:extLst/>
          </p:spPr>
        </p:pic>
        <p:cxnSp>
          <p:nvCxnSpPr>
            <p:cNvPr id="4" name="Straight Arrow Connector 3"/>
            <p:cNvCxnSpPr/>
            <p:nvPr/>
          </p:nvCxnSpPr>
          <p:spPr>
            <a:xfrm>
              <a:off x="4002000" y="1438415"/>
              <a:ext cx="0" cy="15266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>
              <a:off x="3994055" y="683490"/>
              <a:ext cx="0" cy="30014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4"/>
            <p:cNvGrpSpPr/>
            <p:nvPr/>
          </p:nvGrpSpPr>
          <p:grpSpPr>
            <a:xfrm>
              <a:off x="2132195" y="1591079"/>
              <a:ext cx="5824181" cy="1621897"/>
              <a:chOff x="2132195" y="1591079"/>
              <a:chExt cx="5824181" cy="1621897"/>
            </a:xfrm>
          </p:grpSpPr>
          <p:sp>
            <p:nvSpPr>
              <p:cNvPr id="9" name="Flowchart: Decision 8"/>
              <p:cNvSpPr/>
              <p:nvPr/>
            </p:nvSpPr>
            <p:spPr>
              <a:xfrm>
                <a:off x="2132195" y="1591079"/>
                <a:ext cx="3744416" cy="973825"/>
              </a:xfrm>
              <a:prstGeom prst="flowChartDecision">
                <a:avLst/>
              </a:prstGeom>
              <a:noFill/>
              <a:ln w="127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MY" smtClean="0">
                    <a:solidFill>
                      <a:srgbClr val="7030A0"/>
                    </a:solidFill>
                    <a:latin typeface="macleeks2r Light" pitchFamily="2" charset="0"/>
                  </a:rPr>
                  <a:t>Rama-rama disentuh burung?</a:t>
                </a:r>
                <a:endParaRPr lang="en-MY">
                  <a:solidFill>
                    <a:srgbClr val="7030A0"/>
                  </a:solidFill>
                  <a:latin typeface="macleeks2r Light" pitchFamily="2" charset="0"/>
                </a:endParaRPr>
              </a:p>
            </p:txBody>
          </p:sp>
          <p:cxnSp>
            <p:nvCxnSpPr>
              <p:cNvPr id="11" name="Straight Arrow Connector 10"/>
              <p:cNvCxnSpPr/>
              <p:nvPr/>
            </p:nvCxnSpPr>
            <p:spPr>
              <a:xfrm>
                <a:off x="4005013" y="2564904"/>
                <a:ext cx="0" cy="64807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 14"/>
              <p:cNvSpPr/>
              <p:nvPr/>
            </p:nvSpPr>
            <p:spPr>
              <a:xfrm>
                <a:off x="5220072" y="2317407"/>
                <a:ext cx="2736304" cy="391513"/>
              </a:xfrm>
              <a:prstGeom prst="rect">
                <a:avLst/>
              </a:prstGeom>
              <a:noFill/>
              <a:ln w="127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MY" smtClean="0">
                    <a:solidFill>
                      <a:srgbClr val="7030A0"/>
                    </a:solidFill>
                    <a:latin typeface="macleeks2r Light" pitchFamily="2" charset="0"/>
                  </a:rPr>
                  <a:t>Lenyapkan rama-rama</a:t>
                </a:r>
                <a:endParaRPr lang="en-MY">
                  <a:solidFill>
                    <a:srgbClr val="7030A0"/>
                  </a:solidFill>
                  <a:latin typeface="macleeks2r Light" pitchFamily="2" charset="0"/>
                </a:endParaRPr>
              </a:p>
            </p:txBody>
          </p:sp>
          <p:cxnSp>
            <p:nvCxnSpPr>
              <p:cNvPr id="16" name="Elbow Connector 15"/>
              <p:cNvCxnSpPr/>
              <p:nvPr/>
            </p:nvCxnSpPr>
            <p:spPr>
              <a:xfrm>
                <a:off x="5878181" y="2077991"/>
                <a:ext cx="577444" cy="236630"/>
              </a:xfrm>
              <a:prstGeom prst="bentConnector3">
                <a:avLst>
                  <a:gd name="adj1" fmla="val 99852"/>
                </a:avLst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Elbow Connector 16"/>
              <p:cNvCxnSpPr/>
              <p:nvPr/>
            </p:nvCxnSpPr>
            <p:spPr>
              <a:xfrm rot="10800000" flipV="1">
                <a:off x="4011558" y="2708918"/>
                <a:ext cx="2444069" cy="265136"/>
              </a:xfrm>
              <a:prstGeom prst="bentConnector3">
                <a:avLst>
                  <a:gd name="adj1" fmla="val -577"/>
                </a:avLst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oup 35"/>
            <p:cNvGrpSpPr/>
            <p:nvPr/>
          </p:nvGrpSpPr>
          <p:grpSpPr>
            <a:xfrm>
              <a:off x="2132195" y="3212976"/>
              <a:ext cx="5824181" cy="1621897"/>
              <a:chOff x="2132195" y="1591079"/>
              <a:chExt cx="5824181" cy="1621897"/>
            </a:xfrm>
          </p:grpSpPr>
          <p:sp>
            <p:nvSpPr>
              <p:cNvPr id="37" name="Flowchart: Decision 36"/>
              <p:cNvSpPr/>
              <p:nvPr/>
            </p:nvSpPr>
            <p:spPr>
              <a:xfrm>
                <a:off x="2132195" y="1591079"/>
                <a:ext cx="3744416" cy="973825"/>
              </a:xfrm>
              <a:prstGeom prst="flowChartDecision">
                <a:avLst/>
              </a:prstGeom>
              <a:noFill/>
              <a:ln w="127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MY" smtClean="0">
                    <a:solidFill>
                      <a:srgbClr val="7030A0"/>
                    </a:solidFill>
                    <a:latin typeface="macleeks2r Light" pitchFamily="2" charset="0"/>
                  </a:rPr>
                  <a:t>Rama-rama disentuh burung?</a:t>
                </a:r>
                <a:endParaRPr lang="en-MY">
                  <a:solidFill>
                    <a:srgbClr val="7030A0"/>
                  </a:solidFill>
                  <a:latin typeface="macleeks2r Light" pitchFamily="2" charset="0"/>
                </a:endParaRPr>
              </a:p>
            </p:txBody>
          </p:sp>
          <p:cxnSp>
            <p:nvCxnSpPr>
              <p:cNvPr id="38" name="Straight Arrow Connector 37"/>
              <p:cNvCxnSpPr/>
              <p:nvPr/>
            </p:nvCxnSpPr>
            <p:spPr>
              <a:xfrm>
                <a:off x="4005013" y="2564904"/>
                <a:ext cx="0" cy="64807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/>
              <p:cNvSpPr/>
              <p:nvPr/>
            </p:nvSpPr>
            <p:spPr>
              <a:xfrm>
                <a:off x="5220072" y="2317407"/>
                <a:ext cx="2736304" cy="391513"/>
              </a:xfrm>
              <a:prstGeom prst="rect">
                <a:avLst/>
              </a:prstGeom>
              <a:noFill/>
              <a:ln w="1270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MY" smtClean="0">
                    <a:solidFill>
                      <a:srgbClr val="7030A0"/>
                    </a:solidFill>
                    <a:latin typeface="macleeks2r Light" pitchFamily="2" charset="0"/>
                  </a:rPr>
                  <a:t>Lenyapkan rama-rama</a:t>
                </a:r>
                <a:endParaRPr lang="en-MY">
                  <a:solidFill>
                    <a:srgbClr val="7030A0"/>
                  </a:solidFill>
                  <a:latin typeface="macleeks2r Light" pitchFamily="2" charset="0"/>
                </a:endParaRPr>
              </a:p>
            </p:txBody>
          </p:sp>
          <p:cxnSp>
            <p:nvCxnSpPr>
              <p:cNvPr id="40" name="Elbow Connector 39"/>
              <p:cNvCxnSpPr/>
              <p:nvPr/>
            </p:nvCxnSpPr>
            <p:spPr>
              <a:xfrm>
                <a:off x="5878181" y="2077991"/>
                <a:ext cx="577444" cy="236630"/>
              </a:xfrm>
              <a:prstGeom prst="bentConnector3">
                <a:avLst>
                  <a:gd name="adj1" fmla="val 99852"/>
                </a:avLst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Elbow Connector 40"/>
              <p:cNvCxnSpPr/>
              <p:nvPr/>
            </p:nvCxnSpPr>
            <p:spPr>
              <a:xfrm rot="10800000" flipV="1">
                <a:off x="4011558" y="2708918"/>
                <a:ext cx="2444069" cy="265136"/>
              </a:xfrm>
              <a:prstGeom prst="bentConnector3">
                <a:avLst>
                  <a:gd name="adj1" fmla="val -577"/>
                </a:avLst>
              </a:prstGeom>
              <a:ln w="12700">
                <a:solidFill>
                  <a:schemeClr val="tx1"/>
                </a:solidFill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Flowchart: Terminator 42"/>
            <p:cNvSpPr/>
            <p:nvPr/>
          </p:nvSpPr>
          <p:spPr>
            <a:xfrm>
              <a:off x="3309979" y="251442"/>
              <a:ext cx="1368152" cy="432048"/>
            </a:xfrm>
            <a:prstGeom prst="flowChartTerminator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chemeClr val="tx1"/>
                  </a:solidFill>
                  <a:latin typeface="macleeks2r Light" pitchFamily="2" charset="0"/>
                </a:rPr>
                <a:t>MULA</a:t>
              </a:r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  <p:sp>
          <p:nvSpPr>
            <p:cNvPr id="44" name="Flowchart: Terminator 43"/>
            <p:cNvSpPr/>
            <p:nvPr/>
          </p:nvSpPr>
          <p:spPr>
            <a:xfrm>
              <a:off x="3309979" y="4834873"/>
              <a:ext cx="1368152" cy="432048"/>
            </a:xfrm>
            <a:prstGeom prst="flowChartTerminator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mtClean="0">
                  <a:solidFill>
                    <a:schemeClr val="tx1"/>
                  </a:solidFill>
                  <a:latin typeface="macleeks2r Light" pitchFamily="2" charset="0"/>
                </a:rPr>
                <a:t>TAMAT</a:t>
              </a:r>
              <a:endParaRPr lang="en-MY">
                <a:solidFill>
                  <a:schemeClr val="tx1"/>
                </a:solidFill>
                <a:latin typeface="macleeks2r Light" pitchFamily="2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159082" y="2556501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59082" y="4144099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86290" y="3347669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92835" y="498861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1934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696" y="1668800"/>
            <a:ext cx="8229600" cy="2952328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2.8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Menyediakan algoritma, pseudokod dan carta alir dalam menyelesaikan satu masalah yang diberi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86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4976" y="2406372"/>
            <a:ext cx="6912768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  <p:txBody>
          <a:bodyPr wrap="square" rtlCol="0">
            <a:spAutoFit/>
          </a:bodyPr>
          <a:lstStyle/>
          <a:p>
            <a:r>
              <a:rPr lang="en-MY" sz="2400" smtClean="0">
                <a:latin typeface="macleeks2r Light" pitchFamily="2" charset="0"/>
              </a:rPr>
              <a:t>Sediakan algoritma, pseudokod dan carta alir bagi sebuah kalkulator mudah yang dapat mengira hasil tambah dan hasil darab bagi dua nombor yang dimasukkan oleh pengguna.</a:t>
            </a:r>
            <a:endParaRPr lang="en-MY" sz="2400">
              <a:latin typeface="macleeks2r Ligh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9232" y="401921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Contoh Masalah</a:t>
            </a:r>
            <a:endParaRPr lang="en-MY" sz="2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24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56444"/>
            <a:ext cx="8023032" cy="18350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3131840" y="2598942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Algoritma</a:t>
            </a:r>
            <a:endParaRPr lang="en-MY" sz="1600">
              <a:latin typeface="macleeks2r Light" pitchFamily="2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104" y="3213100"/>
            <a:ext cx="5404172" cy="2817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3301532" y="6047426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Pseudokod</a:t>
            </a:r>
            <a:endParaRPr lang="en-MY" sz="16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923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526" y="2906828"/>
            <a:ext cx="2171711" cy="27178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3301554" y="2368201"/>
            <a:ext cx="1944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Algoritma</a:t>
            </a:r>
            <a:endParaRPr lang="en-MY" sz="2000">
              <a:latin typeface="macleeks2r Ligh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3314" y="5648672"/>
            <a:ext cx="1944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Pseudokod</a:t>
            </a:r>
          </a:p>
          <a:p>
            <a:pPr algn="ctr"/>
            <a:r>
              <a:rPr lang="en-MY" sz="2000" smtClean="0">
                <a:solidFill>
                  <a:srgbClr val="FF0000"/>
                </a:solidFill>
                <a:latin typeface="macleeks2r Light" pitchFamily="2" charset="0"/>
              </a:rPr>
              <a:t>(Kod Palsu)</a:t>
            </a:r>
            <a:endParaRPr lang="en-MY" sz="2000">
              <a:solidFill>
                <a:srgbClr val="FF0000"/>
              </a:solidFill>
              <a:latin typeface="macleeks2r Ligh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57800" y="5634944"/>
            <a:ext cx="3130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Contoh Atur Cara</a:t>
            </a:r>
          </a:p>
          <a:p>
            <a:pPr algn="ctr"/>
            <a:r>
              <a:rPr lang="en-MY" sz="2000" smtClean="0">
                <a:solidFill>
                  <a:srgbClr val="FF0000"/>
                </a:solidFill>
                <a:latin typeface="macleeks2r Light" pitchFamily="2" charset="0"/>
              </a:rPr>
              <a:t>(Kod Sebenar : Basic-256)</a:t>
            </a:r>
            <a:endParaRPr lang="en-MY" sz="2000">
              <a:solidFill>
                <a:srgbClr val="FF0000"/>
              </a:solidFill>
              <a:latin typeface="macleeks2r Light" pitchFamily="2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73954"/>
            <a:ext cx="6568760" cy="15942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77" y="2906829"/>
            <a:ext cx="4183894" cy="27178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3340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/>
          <p:nvPr/>
        </p:nvCxnSpPr>
        <p:spPr>
          <a:xfrm>
            <a:off x="3519381" y="2217379"/>
            <a:ext cx="0" cy="152664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lowchart: Decision 14"/>
          <p:cNvSpPr/>
          <p:nvPr/>
        </p:nvSpPr>
        <p:spPr>
          <a:xfrm>
            <a:off x="1649576" y="2370043"/>
            <a:ext cx="3744416" cy="973825"/>
          </a:xfrm>
          <a:prstGeom prst="flowChartDecision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Operasi “+” ?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522394" y="3343868"/>
            <a:ext cx="0" cy="648072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/>
          <p:nvPr/>
        </p:nvCxnSpPr>
        <p:spPr>
          <a:xfrm>
            <a:off x="5395562" y="2856955"/>
            <a:ext cx="577444" cy="236630"/>
          </a:xfrm>
          <a:prstGeom prst="bentConnector3">
            <a:avLst>
              <a:gd name="adj1" fmla="val 99852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/>
          <p:nvPr/>
        </p:nvCxnSpPr>
        <p:spPr>
          <a:xfrm rot="10800000" flipV="1">
            <a:off x="3528939" y="3573607"/>
            <a:ext cx="2444069" cy="265136"/>
          </a:xfrm>
          <a:prstGeom prst="bentConnector3">
            <a:avLst>
              <a:gd name="adj1" fmla="val -577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owchart: Decision 9"/>
          <p:cNvSpPr/>
          <p:nvPr/>
        </p:nvSpPr>
        <p:spPr>
          <a:xfrm>
            <a:off x="1649576" y="3991940"/>
            <a:ext cx="3744416" cy="973825"/>
          </a:xfrm>
          <a:prstGeom prst="flowChartDecision">
            <a:avLst/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Operasi “x” ?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522394" y="4965765"/>
            <a:ext cx="0" cy="648072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5395562" y="4478852"/>
            <a:ext cx="577444" cy="236630"/>
          </a:xfrm>
          <a:prstGeom prst="bentConnector3">
            <a:avLst>
              <a:gd name="adj1" fmla="val 99852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0800000" flipV="1">
            <a:off x="3528939" y="5205029"/>
            <a:ext cx="2444069" cy="265136"/>
          </a:xfrm>
          <a:prstGeom prst="bentConnector3">
            <a:avLst>
              <a:gd name="adj1" fmla="val -577"/>
            </a:avLst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owchart: Terminator 7"/>
          <p:cNvSpPr/>
          <p:nvPr/>
        </p:nvSpPr>
        <p:spPr>
          <a:xfrm>
            <a:off x="2889471" y="260648"/>
            <a:ext cx="1245148" cy="332606"/>
          </a:xfrm>
          <a:prstGeom prst="flowChartTermina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tx1"/>
                </a:solidFill>
                <a:latin typeface="macleeks2r Light" pitchFamily="2" charset="0"/>
              </a:rPr>
              <a:t>MULA</a:t>
            </a:r>
            <a:endParaRPr lang="en-MY">
              <a:solidFill>
                <a:schemeClr val="tx1"/>
              </a:solidFill>
              <a:latin typeface="macleeks2r Light" pitchFamily="2" charset="0"/>
            </a:endParaRPr>
          </a:p>
        </p:txBody>
      </p:sp>
      <p:sp>
        <p:nvSpPr>
          <p:cNvPr id="9" name="Flowchart: Terminator 8"/>
          <p:cNvSpPr/>
          <p:nvPr/>
        </p:nvSpPr>
        <p:spPr>
          <a:xfrm>
            <a:off x="2964453" y="6161880"/>
            <a:ext cx="1113016" cy="312629"/>
          </a:xfrm>
          <a:prstGeom prst="flowChartTerminator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tx1"/>
                </a:solidFill>
                <a:latin typeface="macleeks2r Light" pitchFamily="2" charset="0"/>
              </a:rPr>
              <a:t>TAMAT</a:t>
            </a:r>
            <a:endParaRPr lang="en-MY">
              <a:solidFill>
                <a:schemeClr val="tx1"/>
              </a:solidFill>
              <a:latin typeface="macleeks2r Light" pitchFamily="2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514545" y="1672377"/>
            <a:ext cx="0" cy="152664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523301" y="1137074"/>
            <a:ext cx="0" cy="152664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3514545" y="593254"/>
            <a:ext cx="0" cy="152664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arallelogram 27"/>
          <p:cNvSpPr/>
          <p:nvPr/>
        </p:nvSpPr>
        <p:spPr>
          <a:xfrm>
            <a:off x="1764414" y="755443"/>
            <a:ext cx="3496228" cy="372038"/>
          </a:xfrm>
          <a:prstGeom prst="parallelogram">
            <a:avLst>
              <a:gd name="adj" fmla="val 66273"/>
            </a:avLst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accent6">
                    <a:lumMod val="75000"/>
                  </a:schemeClr>
                </a:solidFill>
              </a:rPr>
              <a:t>INPUT Nombor Pertama</a:t>
            </a:r>
            <a:endParaRPr lang="en-MY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9" name="Parallelogram 28"/>
          <p:cNvSpPr/>
          <p:nvPr/>
        </p:nvSpPr>
        <p:spPr>
          <a:xfrm>
            <a:off x="1782926" y="1299263"/>
            <a:ext cx="3496228" cy="372038"/>
          </a:xfrm>
          <a:prstGeom prst="parallelogram">
            <a:avLst>
              <a:gd name="adj" fmla="val 66273"/>
            </a:avLst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>
                <a:solidFill>
                  <a:schemeClr val="accent6">
                    <a:lumMod val="75000"/>
                  </a:schemeClr>
                </a:solidFill>
              </a:rPr>
              <a:t>INPUT Nombor Kedua</a:t>
            </a:r>
          </a:p>
        </p:txBody>
      </p:sp>
      <p:sp>
        <p:nvSpPr>
          <p:cNvPr id="30" name="Parallelogram 29"/>
          <p:cNvSpPr/>
          <p:nvPr/>
        </p:nvSpPr>
        <p:spPr>
          <a:xfrm>
            <a:off x="1776243" y="1834566"/>
            <a:ext cx="3496228" cy="372038"/>
          </a:xfrm>
          <a:prstGeom prst="parallelogram">
            <a:avLst>
              <a:gd name="adj" fmla="val 66273"/>
            </a:avLst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>
                <a:solidFill>
                  <a:schemeClr val="accent6">
                    <a:lumMod val="75000"/>
                  </a:schemeClr>
                </a:solidFill>
              </a:rPr>
              <a:t>INPUT Operasi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737452" y="3096371"/>
            <a:ext cx="3506955" cy="571533"/>
          </a:xfrm>
          <a:prstGeom prst="rect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Jawapan = Nombor Pertama + Nombor Kedua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711878" y="4727962"/>
            <a:ext cx="3506955" cy="571533"/>
          </a:xfrm>
          <a:prstGeom prst="rect">
            <a:avLst/>
          </a:prstGeom>
          <a:solidFill>
            <a:schemeClr val="bg1"/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Jawapan = Nombor Pertama </a:t>
            </a:r>
            <a:r>
              <a:rPr lang="en-MY" smtClean="0">
                <a:solidFill>
                  <a:srgbClr val="7030A0"/>
                </a:solidFill>
                <a:latin typeface="macleeks2r Light" pitchFamily="2" charset="0"/>
                <a:sym typeface="Wingdings 2"/>
              </a:rPr>
              <a:t></a:t>
            </a:r>
            <a:r>
              <a:rPr lang="en-MY" smtClean="0">
                <a:solidFill>
                  <a:srgbClr val="7030A0"/>
                </a:solidFill>
                <a:latin typeface="macleeks2r Light" pitchFamily="2" charset="0"/>
              </a:rPr>
              <a:t> Nombor Kedua</a:t>
            </a:r>
            <a:endParaRPr lang="en-MY">
              <a:solidFill>
                <a:srgbClr val="7030A0"/>
              </a:solidFill>
              <a:latin typeface="macleeks2r Light" pitchFamily="2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3519381" y="6002979"/>
            <a:ext cx="0" cy="152664"/>
          </a:xfrm>
          <a:prstGeom prst="straightConnector1">
            <a:avLst/>
          </a:prstGeom>
          <a:ln w="127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arallelogram 32"/>
          <p:cNvSpPr/>
          <p:nvPr/>
        </p:nvSpPr>
        <p:spPr>
          <a:xfrm>
            <a:off x="1776243" y="5620166"/>
            <a:ext cx="3496228" cy="372038"/>
          </a:xfrm>
          <a:prstGeom prst="parallelogram">
            <a:avLst>
              <a:gd name="adj" fmla="val 66273"/>
            </a:avLst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mtClean="0">
                <a:solidFill>
                  <a:schemeClr val="accent6">
                    <a:lumMod val="75000"/>
                  </a:schemeClr>
                </a:solidFill>
              </a:rPr>
              <a:t>PAPARKAN Jawapan</a:t>
            </a:r>
            <a:endParaRPr lang="en-MY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68607" y="254697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92615" y="4182199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1600" smtClean="0">
                <a:latin typeface="macleeks2r Light" pitchFamily="2" charset="0"/>
              </a:rPr>
              <a:t>Ya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94936" y="3382137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94936" y="4999043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MY" sz="1600" smtClean="0">
                <a:latin typeface="macleeks2r Light" pitchFamily="2" charset="0"/>
              </a:rPr>
              <a:t>Tidak</a:t>
            </a:r>
            <a:endParaRPr lang="en-MY" sz="16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01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7129"/>
            <a:ext cx="3156380" cy="627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41274" y="389097"/>
            <a:ext cx="57606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MY" sz="1200" smtClean="0">
                <a:latin typeface="macleeks2r Light" pitchFamily="2" charset="0"/>
              </a:rPr>
              <a:t>MULA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26924" y="1020961"/>
            <a:ext cx="21602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PILIH warna merah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49186" y="2348880"/>
            <a:ext cx="21602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PILIH warna biru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2154" y="3656454"/>
            <a:ext cx="21602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PILIH warna ungu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56806" y="4967838"/>
            <a:ext cx="216024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PILIH warna hijau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6884" y="1693188"/>
            <a:ext cx="24482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LUKIS garis ke kanan 100 unit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2888" y="2997334"/>
            <a:ext cx="24482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LUKIS garis ke bawah 100 unit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10136" y="4300716"/>
            <a:ext cx="24482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LUKIS garis ke kiri 100 unit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14700" y="5589622"/>
            <a:ext cx="244827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1200" smtClean="0">
                <a:latin typeface="macleeks2r Light" pitchFamily="2" charset="0"/>
              </a:rPr>
              <a:t>LUKIS garis ke atas 100 unit</a:t>
            </a:r>
            <a:endParaRPr lang="en-MY" sz="1200">
              <a:latin typeface="macleeks2r Ligh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176" y="6156114"/>
            <a:ext cx="1944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Carta Alir</a:t>
            </a:r>
            <a:endParaRPr lang="en-MY" sz="2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20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96320" y="359296"/>
            <a:ext cx="8013576" cy="187220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2.2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Menerangkan makna simbol (mula dan tamat, proses, pilihan, aliran) dalam carta alir.</a:t>
            </a:r>
            <a:endParaRPr lang="en-MY">
              <a:latin typeface="macleeks2r Light" pitchFamily="2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922661" y="2491641"/>
            <a:ext cx="1722270" cy="1431284"/>
            <a:chOff x="922661" y="1777232"/>
            <a:chExt cx="1722270" cy="1431284"/>
          </a:xfrm>
        </p:grpSpPr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661" y="1777232"/>
              <a:ext cx="1722270" cy="883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922661" y="2685296"/>
              <a:ext cx="172227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smtClean="0">
                  <a:latin typeface="macleeks2r Light" pitchFamily="2" charset="0"/>
                </a:rPr>
                <a:t>Terminal</a:t>
              </a:r>
            </a:p>
            <a:p>
              <a:pPr algn="ctr"/>
              <a:r>
                <a:rPr lang="en-MY" sz="1400" smtClean="0">
                  <a:solidFill>
                    <a:srgbClr val="FF0000"/>
                  </a:solidFill>
                  <a:latin typeface="macleeks2r Light" pitchFamily="2" charset="0"/>
                </a:rPr>
                <a:t>(Mula dan Tamat)</a:t>
              </a:r>
              <a:endParaRPr lang="en-MY" sz="1400">
                <a:solidFill>
                  <a:srgbClr val="FF0000"/>
                </a:solidFill>
                <a:latin typeface="macleeks2r Light" pitchFamily="2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467337" y="2387793"/>
            <a:ext cx="1844200" cy="1590112"/>
            <a:chOff x="3467337" y="1124744"/>
            <a:chExt cx="1844200" cy="1590112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7337" y="1124744"/>
              <a:ext cx="1844200" cy="1066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3467337" y="2191636"/>
              <a:ext cx="1844199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smtClean="0">
                  <a:latin typeface="macleeks2r Light" pitchFamily="2" charset="0"/>
                </a:rPr>
                <a:t>Input/Output</a:t>
              </a:r>
            </a:p>
            <a:p>
              <a:pPr algn="ctr"/>
              <a:r>
                <a:rPr lang="en-MY" sz="1400" smtClean="0">
                  <a:solidFill>
                    <a:srgbClr val="FF0000"/>
                  </a:solidFill>
                  <a:latin typeface="macleeks2r Light" pitchFamily="2" charset="0"/>
                </a:rPr>
                <a:t>(Tiada Dalam DSKP)</a:t>
              </a:r>
              <a:endParaRPr lang="en-MY" sz="1400">
                <a:solidFill>
                  <a:srgbClr val="FF0000"/>
                </a:solidFill>
                <a:latin typeface="macleeks2r Light" pitchFamily="2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132843" y="2418319"/>
            <a:ext cx="1646062" cy="1345931"/>
            <a:chOff x="6132843" y="1658190"/>
            <a:chExt cx="1646062" cy="1345931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2843" y="1658190"/>
              <a:ext cx="1646062" cy="1021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6302048" y="2696344"/>
              <a:ext cx="133813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smtClean="0">
                  <a:latin typeface="macleeks2r Light" pitchFamily="2" charset="0"/>
                </a:rPr>
                <a:t>Proses</a:t>
              </a:r>
              <a:endParaRPr lang="en-MY" sz="1400">
                <a:latin typeface="macleeks2r Light" pitchFamily="2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217251" y="4364986"/>
            <a:ext cx="1338131" cy="1971199"/>
            <a:chOff x="1476331" y="3620097"/>
            <a:chExt cx="1338131" cy="1971199"/>
          </a:xfrm>
        </p:grpSpPr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3796" y="3620097"/>
              <a:ext cx="762066" cy="14479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476331" y="5068076"/>
              <a:ext cx="1338131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smtClean="0">
                  <a:latin typeface="macleeks2r Light" pitchFamily="2" charset="0"/>
                </a:rPr>
                <a:t>Garis Alir</a:t>
              </a:r>
            </a:p>
            <a:p>
              <a:pPr algn="ctr"/>
              <a:r>
                <a:rPr lang="en-MY" sz="1400" smtClean="0">
                  <a:solidFill>
                    <a:srgbClr val="FF0000"/>
                  </a:solidFill>
                  <a:latin typeface="macleeks2r Light" pitchFamily="2" charset="0"/>
                </a:rPr>
                <a:t>(Aliran)</a:t>
              </a:r>
              <a:endParaRPr lang="en-MY" sz="1400">
                <a:solidFill>
                  <a:srgbClr val="FF0000"/>
                </a:solidFill>
                <a:latin typeface="macleeks2r Light" pitchFamily="2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411488" y="4474963"/>
            <a:ext cx="1889924" cy="1437751"/>
            <a:chOff x="3563888" y="4217754"/>
            <a:chExt cx="1889924" cy="1437751"/>
          </a:xfrm>
        </p:grpSpPr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4217754"/>
              <a:ext cx="1889924" cy="899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868229" y="5132285"/>
              <a:ext cx="1338131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smtClean="0">
                  <a:latin typeface="macleeks2r Light" pitchFamily="2" charset="0"/>
                </a:rPr>
                <a:t>Keputusan</a:t>
              </a:r>
            </a:p>
            <a:p>
              <a:pPr algn="ctr"/>
              <a:r>
                <a:rPr lang="en-MY" sz="1400" smtClean="0">
                  <a:solidFill>
                    <a:srgbClr val="FF0000"/>
                  </a:solidFill>
                  <a:latin typeface="macleeks2r Light" pitchFamily="2" charset="0"/>
                </a:rPr>
                <a:t>(Pilihan)</a:t>
              </a:r>
              <a:endParaRPr lang="en-MY" sz="1400">
                <a:solidFill>
                  <a:srgbClr val="FF0000"/>
                </a:solidFill>
                <a:latin typeface="macleeks2r Light" pitchFamily="2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219315" y="4526329"/>
            <a:ext cx="1669048" cy="1254670"/>
            <a:chOff x="5975475" y="3690000"/>
            <a:chExt cx="1669048" cy="1254670"/>
          </a:xfrm>
        </p:grpSpPr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3690000"/>
              <a:ext cx="731584" cy="685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169118" y="4391564"/>
              <a:ext cx="1338131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1400" smtClean="0">
                  <a:latin typeface="macleeks2r Light" pitchFamily="2" charset="0"/>
                </a:rPr>
                <a:t>Penyambung</a:t>
              </a:r>
              <a:endParaRPr lang="en-MY" sz="1400">
                <a:latin typeface="macleeks2r Light" pitchFamily="2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75475" y="4636893"/>
              <a:ext cx="16690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MY" sz="1400" smtClean="0">
                  <a:solidFill>
                    <a:srgbClr val="FF0000"/>
                  </a:solidFill>
                  <a:latin typeface="macleeks2r Light" pitchFamily="2" charset="0"/>
                </a:rPr>
                <a:t>(Tiada Dalam DSKP)</a:t>
              </a:r>
              <a:endParaRPr lang="en-MY" sz="1400">
                <a:solidFill>
                  <a:srgbClr val="FF0000"/>
                </a:solidFill>
                <a:latin typeface="macleeks2r L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222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3568" y="2492896"/>
            <a:ext cx="7941568" cy="1872208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2.3</a:t>
            </a:r>
            <a:r>
              <a:rPr lang="en-MY" smtClean="0">
                <a:latin typeface="macleeks2r Light" pitchFamily="2" charset="0"/>
              </a:rPr>
              <a:t/>
            </a:r>
            <a:br>
              <a:rPr lang="en-MY" smtClean="0">
                <a:latin typeface="macleeks2r Light" pitchFamily="2" charset="0"/>
              </a:rPr>
            </a:br>
            <a:r>
              <a:rPr lang="en-MY" smtClean="0">
                <a:latin typeface="macleeks2r Light" pitchFamily="2" charset="0"/>
              </a:rPr>
              <a:t>Membuat perkaitan algoritma, pseudokod dan carta alir dalam aktiviti harian.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38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32" y="1875656"/>
            <a:ext cx="7293670" cy="39010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838632" y="1120175"/>
            <a:ext cx="7293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3200" smtClean="0">
                <a:latin typeface="macleeks2r Light" pitchFamily="2" charset="0"/>
              </a:rPr>
              <a:t>Melukis  Gambar Bas</a:t>
            </a:r>
            <a:endParaRPr lang="en-MY" sz="32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73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1344" y="2506256"/>
            <a:ext cx="3600400" cy="2240310"/>
            <a:chOff x="284664" y="692696"/>
            <a:chExt cx="3600400" cy="2240310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664" y="692696"/>
              <a:ext cx="3600400" cy="180019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50800" dir="2700000" algn="ctr" rotWithShape="0">
                <a:schemeClr val="bg1">
                  <a:lumMod val="75000"/>
                </a:schemeClr>
              </a:outerShdw>
            </a:effectLst>
            <a:extLst/>
          </p:spPr>
        </p:pic>
        <p:sp>
          <p:nvSpPr>
            <p:cNvPr id="5" name="TextBox 4"/>
            <p:cNvSpPr txBox="1"/>
            <p:nvPr/>
          </p:nvSpPr>
          <p:spPr>
            <a:xfrm>
              <a:off x="1329651" y="2532896"/>
              <a:ext cx="1338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2000" smtClean="0">
                  <a:latin typeface="macleeks2r Light" pitchFamily="2" charset="0"/>
                </a:rPr>
                <a:t>Algoritma</a:t>
              </a:r>
              <a:endParaRPr lang="en-MY" sz="2000">
                <a:latin typeface="macleeks2r Light" pitchFamily="2" charset="0"/>
              </a:endParaRPr>
            </a:p>
          </p:txBody>
        </p:sp>
      </p:grp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42659"/>
            <a:ext cx="4463523" cy="534548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2700000" algn="ctr" rotWithShape="0">
              <a:schemeClr val="bg1">
                <a:lumMod val="75000"/>
              </a:schemeClr>
            </a:outerShdw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5651633" y="598814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Pseudokod</a:t>
            </a:r>
            <a:endParaRPr lang="en-MY" sz="2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9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16" y="980728"/>
            <a:ext cx="4118205" cy="512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513" y="145213"/>
            <a:ext cx="4171549" cy="640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6178369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Carta Alir</a:t>
            </a:r>
            <a:endParaRPr lang="en-MY" sz="2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03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4355</TotalTime>
  <Words>405</Words>
  <Application>Microsoft Office PowerPoint</Application>
  <PresentationFormat>On-screen Show (4:3)</PresentationFormat>
  <Paragraphs>130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Unit 2 Menggunakan Algoritma Melalui Pseudokod dan Carta Alir</vt:lpstr>
      <vt:lpstr>2.1 Mengenal Algoritma, Pseudokod dan Carta Alir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2.4 Membezakan aliran secara urutan dan pilihan tunggal bagi algoritma, pseudokod dan carta alir</vt:lpstr>
      <vt:lpstr>2.4.1 Membezakan aliran secara urutan dan pilihan tunggal bagi algoritma</vt:lpstr>
      <vt:lpstr>PowerPoint Presentation</vt:lpstr>
      <vt:lpstr>2.4.2 Membezakan aliran secara urutan dan pilihan tunggal bagi pseudokod</vt:lpstr>
      <vt:lpstr>PowerPoint Presentation</vt:lpstr>
      <vt:lpstr>2.4.3 Membezakan aliran secara urutan dan pilihan tunggal bagi carta alir</vt:lpstr>
      <vt:lpstr>PowerPoint Presentation</vt:lpstr>
      <vt:lpstr>2.5 Menulis algoritma berdasarkan situasi secara urutan dan pilihan tunggal</vt:lpstr>
      <vt:lpstr>PowerPoint Presentation</vt:lpstr>
      <vt:lpstr>PowerPoint Presentation</vt:lpstr>
      <vt:lpstr>PowerPoint Presentation</vt:lpstr>
      <vt:lpstr>2.6 Memisahkan kod pseudokod kompleks kepada pseudokod secara urutan dan pseudokod secara pilihan tunggal</vt:lpstr>
      <vt:lpstr>PowerPoint Presentation</vt:lpstr>
      <vt:lpstr>2.7 Menggabungkan carta alir urutan dan carta alir pilihan tunggal secara logik</vt:lpstr>
      <vt:lpstr>PowerPoint Presentation</vt:lpstr>
      <vt:lpstr>PowerPoint Presentation</vt:lpstr>
      <vt:lpstr>2.8 Menyediakan algoritma, pseudokod dan carta alir dalam menyelesaikan satu masalah yang diberi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</dc:title>
  <dc:creator>Samudin Kassan</dc:creator>
  <cp:lastModifiedBy>Windows 7</cp:lastModifiedBy>
  <cp:revision>119</cp:revision>
  <dcterms:created xsi:type="dcterms:W3CDTF">2015-03-29T07:23:56Z</dcterms:created>
  <dcterms:modified xsi:type="dcterms:W3CDTF">2015-04-21T02:38:16Z</dcterms:modified>
</cp:coreProperties>
</file>