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5" r:id="rId2"/>
    <p:sldId id="340" r:id="rId3"/>
    <p:sldId id="332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12" r:id="rId12"/>
  </p:sldIdLst>
  <p:sldSz cx="9144000" cy="6858000" type="screen4x3"/>
  <p:notesSz cx="7099300" cy="10234613"/>
  <p:defaultTextStyle>
    <a:defPPr>
      <a:defRPr lang="en-MY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D8217"/>
    <a:srgbClr val="F09942"/>
    <a:srgbClr val="C06F04"/>
    <a:srgbClr val="FFFF00"/>
    <a:srgbClr val="AB5A01"/>
    <a:srgbClr val="CCB1D7"/>
    <a:srgbClr val="CCB1EB"/>
    <a:srgbClr val="E5D8EB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13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94" y="-11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455EA3D-E6FA-405C-AEAF-2F39C7B31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46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86AC868-C70F-45AC-8263-7A76606BB29E}" type="datetimeFigureOut">
              <a:rPr lang="en-US" smtClean="0"/>
              <a:pPr/>
              <a:t>9/21/2013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F8BBD55-706A-45F4-8A48-1CC56D260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52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Freeform 58"/>
          <p:cNvSpPr>
            <a:spLocks/>
          </p:cNvSpPr>
          <p:nvPr/>
        </p:nvSpPr>
        <p:spPr bwMode="gray">
          <a:xfrm>
            <a:off x="0" y="-7343"/>
            <a:ext cx="9145588" cy="6316663"/>
          </a:xfrm>
          <a:custGeom>
            <a:avLst/>
            <a:gdLst/>
            <a:ahLst/>
            <a:cxnLst>
              <a:cxn ang="0">
                <a:pos x="1193" y="2909"/>
              </a:cxn>
              <a:cxn ang="0">
                <a:pos x="2737" y="2700"/>
              </a:cxn>
              <a:cxn ang="0">
                <a:pos x="4345" y="2640"/>
              </a:cxn>
              <a:cxn ang="0">
                <a:pos x="5401" y="2622"/>
              </a:cxn>
              <a:cxn ang="0">
                <a:pos x="5761" y="2544"/>
              </a:cxn>
              <a:cxn ang="0">
                <a:pos x="5761" y="0"/>
              </a:cxn>
              <a:cxn ang="0">
                <a:pos x="0" y="0"/>
              </a:cxn>
              <a:cxn ang="0">
                <a:pos x="5" y="3979"/>
              </a:cxn>
              <a:cxn ang="0">
                <a:pos x="1193" y="2909"/>
              </a:cxn>
            </a:cxnLst>
            <a:rect l="0" t="0" r="r" b="b"/>
            <a:pathLst>
              <a:path w="5761" h="3979">
                <a:moveTo>
                  <a:pt x="1193" y="2909"/>
                </a:moveTo>
                <a:cubicBezTo>
                  <a:pt x="1793" y="2765"/>
                  <a:pt x="1688" y="2790"/>
                  <a:pt x="2737" y="2700"/>
                </a:cubicBezTo>
                <a:cubicBezTo>
                  <a:pt x="3842" y="2658"/>
                  <a:pt x="3903" y="2652"/>
                  <a:pt x="4345" y="2640"/>
                </a:cubicBezTo>
                <a:cubicBezTo>
                  <a:pt x="4789" y="2627"/>
                  <a:pt x="5165" y="2638"/>
                  <a:pt x="5401" y="2622"/>
                </a:cubicBezTo>
                <a:cubicBezTo>
                  <a:pt x="5587" y="2598"/>
                  <a:pt x="5681" y="2573"/>
                  <a:pt x="5761" y="2544"/>
                </a:cubicBezTo>
                <a:cubicBezTo>
                  <a:pt x="5761" y="1295"/>
                  <a:pt x="5761" y="0"/>
                  <a:pt x="5761" y="0"/>
                </a:cubicBezTo>
                <a:lnTo>
                  <a:pt x="0" y="0"/>
                </a:lnTo>
                <a:cubicBezTo>
                  <a:pt x="0" y="0"/>
                  <a:pt x="2" y="1989"/>
                  <a:pt x="5" y="3979"/>
                </a:cubicBezTo>
                <a:cubicBezTo>
                  <a:pt x="61" y="3716"/>
                  <a:pt x="145" y="3216"/>
                  <a:pt x="1193" y="290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2544" y="6573093"/>
            <a:ext cx="2895600" cy="168275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MY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60432" y="6525344"/>
            <a:ext cx="576064" cy="216024"/>
          </a:xfr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fld id="{4C7295CF-AA2F-4D19-B9CA-3485A69CD591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38675" y="5867400"/>
            <a:ext cx="4343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3120" name="AutoShape 48"/>
          <p:cNvSpPr>
            <a:spLocks noChangeArrowheads="1"/>
          </p:cNvSpPr>
          <p:nvPr/>
        </p:nvSpPr>
        <p:spPr bwMode="gray">
          <a:xfrm>
            <a:off x="8240713" y="9667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1" name="AutoShape 49"/>
          <p:cNvSpPr>
            <a:spLocks noChangeArrowheads="1"/>
          </p:cNvSpPr>
          <p:nvPr/>
        </p:nvSpPr>
        <p:spPr bwMode="gray">
          <a:xfrm>
            <a:off x="6792913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2" name="AutoShape 50"/>
          <p:cNvSpPr>
            <a:spLocks noChangeArrowheads="1"/>
          </p:cNvSpPr>
          <p:nvPr/>
        </p:nvSpPr>
        <p:spPr bwMode="gray">
          <a:xfrm>
            <a:off x="6078538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3" name="AutoShape 51"/>
          <p:cNvSpPr>
            <a:spLocks noChangeArrowheads="1"/>
          </p:cNvSpPr>
          <p:nvPr/>
        </p:nvSpPr>
        <p:spPr bwMode="gray">
          <a:xfrm>
            <a:off x="6802438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4" name="AutoShape 52"/>
          <p:cNvSpPr>
            <a:spLocks noChangeArrowheads="1"/>
          </p:cNvSpPr>
          <p:nvPr/>
        </p:nvSpPr>
        <p:spPr bwMode="gray">
          <a:xfrm>
            <a:off x="5345113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6" name="AutoShape 54"/>
          <p:cNvSpPr>
            <a:spLocks noChangeArrowheads="1"/>
          </p:cNvSpPr>
          <p:nvPr/>
        </p:nvSpPr>
        <p:spPr bwMode="gray">
          <a:xfrm>
            <a:off x="7696200" y="30083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gray">
          <a:xfrm>
            <a:off x="7696200" y="22844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32" name="Freeform 60"/>
          <p:cNvSpPr>
            <a:spLocks/>
          </p:cNvSpPr>
          <p:nvPr/>
        </p:nvSpPr>
        <p:spPr bwMode="gray">
          <a:xfrm>
            <a:off x="381000" y="4238625"/>
            <a:ext cx="7781925" cy="2619375"/>
          </a:xfrm>
          <a:custGeom>
            <a:avLst/>
            <a:gdLst/>
            <a:ahLst/>
            <a:cxnLst>
              <a:cxn ang="0">
                <a:pos x="432" y="1650"/>
              </a:cxn>
              <a:cxn ang="0">
                <a:pos x="816" y="1650"/>
              </a:cxn>
              <a:cxn ang="0">
                <a:pos x="1056" y="642"/>
              </a:cxn>
              <a:cxn ang="0">
                <a:pos x="2352" y="162"/>
              </a:cxn>
              <a:cxn ang="0">
                <a:pos x="4902" y="0"/>
              </a:cxn>
              <a:cxn ang="0">
                <a:pos x="2400" y="66"/>
              </a:cxn>
              <a:cxn ang="0">
                <a:pos x="864" y="450"/>
              </a:cxn>
              <a:cxn ang="0">
                <a:pos x="0" y="1650"/>
              </a:cxn>
              <a:cxn ang="0">
                <a:pos x="816" y="1650"/>
              </a:cxn>
              <a:cxn ang="0">
                <a:pos x="144" y="1650"/>
              </a:cxn>
              <a:cxn ang="0">
                <a:pos x="576" y="1650"/>
              </a:cxn>
              <a:cxn ang="0">
                <a:pos x="432" y="1650"/>
              </a:cxn>
            </a:cxnLst>
            <a:rect l="0" t="0" r="r" b="b"/>
            <a:pathLst>
              <a:path w="4902" h="1650">
                <a:moveTo>
                  <a:pt x="432" y="1650"/>
                </a:moveTo>
                <a:cubicBezTo>
                  <a:pt x="432" y="1650"/>
                  <a:pt x="624" y="1650"/>
                  <a:pt x="816" y="1650"/>
                </a:cubicBezTo>
                <a:cubicBezTo>
                  <a:pt x="816" y="1650"/>
                  <a:pt x="384" y="1170"/>
                  <a:pt x="1056" y="642"/>
                </a:cubicBezTo>
                <a:cubicBezTo>
                  <a:pt x="1356" y="408"/>
                  <a:pt x="1711" y="269"/>
                  <a:pt x="2352" y="162"/>
                </a:cubicBezTo>
                <a:cubicBezTo>
                  <a:pt x="2993" y="55"/>
                  <a:pt x="4894" y="16"/>
                  <a:pt x="4902" y="0"/>
                </a:cubicBezTo>
                <a:lnTo>
                  <a:pt x="2400" y="66"/>
                </a:lnTo>
                <a:cubicBezTo>
                  <a:pt x="1727" y="141"/>
                  <a:pt x="1264" y="186"/>
                  <a:pt x="864" y="450"/>
                </a:cubicBezTo>
                <a:cubicBezTo>
                  <a:pt x="464" y="714"/>
                  <a:pt x="8" y="1450"/>
                  <a:pt x="0" y="1650"/>
                </a:cubicBezTo>
                <a:lnTo>
                  <a:pt x="816" y="1650"/>
                </a:lnTo>
                <a:lnTo>
                  <a:pt x="144" y="1650"/>
                </a:lnTo>
                <a:lnTo>
                  <a:pt x="576" y="1650"/>
                </a:lnTo>
                <a:lnTo>
                  <a:pt x="432" y="165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0" y="4038600"/>
            <a:ext cx="9161463" cy="2819400"/>
          </a:xfrm>
          <a:custGeom>
            <a:avLst/>
            <a:gdLst/>
            <a:ahLst/>
            <a:cxnLst>
              <a:cxn ang="0">
                <a:pos x="0" y="1248"/>
              </a:cxn>
              <a:cxn ang="0">
                <a:pos x="954" y="441"/>
              </a:cxn>
              <a:cxn ang="0">
                <a:pos x="2832" y="144"/>
              </a:cxn>
              <a:cxn ang="0">
                <a:pos x="5343" y="83"/>
              </a:cxn>
              <a:cxn ang="0">
                <a:pos x="5769" y="0"/>
              </a:cxn>
              <a:cxn ang="0">
                <a:pos x="5771" y="28"/>
              </a:cxn>
              <a:cxn ang="0">
                <a:pos x="5103" y="146"/>
              </a:cxn>
              <a:cxn ang="0">
                <a:pos x="2832" y="240"/>
              </a:cxn>
              <a:cxn ang="0">
                <a:pos x="1104" y="720"/>
              </a:cxn>
              <a:cxn ang="0">
                <a:pos x="672" y="1776"/>
              </a:cxn>
              <a:cxn ang="0">
                <a:pos x="0" y="1776"/>
              </a:cxn>
              <a:cxn ang="0">
                <a:pos x="0" y="1248"/>
              </a:cxn>
            </a:cxnLst>
            <a:rect l="0" t="0" r="r" b="b"/>
            <a:pathLst>
              <a:path w="5771" h="1776">
                <a:moveTo>
                  <a:pt x="0" y="1248"/>
                </a:moveTo>
                <a:cubicBezTo>
                  <a:pt x="157" y="883"/>
                  <a:pt x="482" y="625"/>
                  <a:pt x="954" y="441"/>
                </a:cubicBezTo>
                <a:cubicBezTo>
                  <a:pt x="1426" y="257"/>
                  <a:pt x="2096" y="208"/>
                  <a:pt x="2832" y="144"/>
                </a:cubicBezTo>
                <a:cubicBezTo>
                  <a:pt x="3563" y="84"/>
                  <a:pt x="4854" y="107"/>
                  <a:pt x="5343" y="83"/>
                </a:cubicBezTo>
                <a:cubicBezTo>
                  <a:pt x="5500" y="71"/>
                  <a:pt x="5732" y="23"/>
                  <a:pt x="5769" y="0"/>
                </a:cubicBezTo>
                <a:lnTo>
                  <a:pt x="5771" y="28"/>
                </a:lnTo>
                <a:cubicBezTo>
                  <a:pt x="5743" y="51"/>
                  <a:pt x="5593" y="111"/>
                  <a:pt x="5103" y="146"/>
                </a:cubicBezTo>
                <a:cubicBezTo>
                  <a:pt x="4638" y="179"/>
                  <a:pt x="3544" y="144"/>
                  <a:pt x="2832" y="240"/>
                </a:cubicBezTo>
                <a:cubicBezTo>
                  <a:pt x="2120" y="336"/>
                  <a:pt x="1464" y="464"/>
                  <a:pt x="1104" y="720"/>
                </a:cubicBezTo>
                <a:cubicBezTo>
                  <a:pt x="744" y="976"/>
                  <a:pt x="588" y="1407"/>
                  <a:pt x="672" y="1776"/>
                </a:cubicBezTo>
                <a:cubicBezTo>
                  <a:pt x="336" y="1776"/>
                  <a:pt x="0" y="1776"/>
                  <a:pt x="0" y="1776"/>
                </a:cubicBezTo>
                <a:cubicBezTo>
                  <a:pt x="0" y="1776"/>
                  <a:pt x="0" y="1248"/>
                  <a:pt x="0" y="1248"/>
                </a:cubicBezTo>
                <a:close/>
              </a:path>
            </a:pathLst>
          </a:custGeom>
          <a:solidFill>
            <a:srgbClr val="F0994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51520" y="6573093"/>
            <a:ext cx="1080120" cy="284907"/>
          </a:xfrm>
          <a:prstGeom prst="rect">
            <a:avLst/>
          </a:prstGeom>
        </p:spPr>
        <p:txBody>
          <a:bodyPr/>
          <a:lstStyle>
            <a:lvl1pPr algn="l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MY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6900" y="5105400"/>
            <a:ext cx="7124700" cy="381000"/>
          </a:xfrm>
        </p:spPr>
        <p:txBody>
          <a:bodyPr/>
          <a:lstStyle>
            <a:lvl1pPr algn="r">
              <a:defRPr sz="38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pic>
        <p:nvPicPr>
          <p:cNvPr id="3117" name="Picture 45" descr="화살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flipH="1">
            <a:off x="2987824" y="260648"/>
            <a:ext cx="2435225" cy="2435225"/>
          </a:xfrm>
          <a:prstGeom prst="rect">
            <a:avLst/>
          </a:prstGeom>
          <a:noFill/>
        </p:spPr>
      </p:pic>
      <p:pic>
        <p:nvPicPr>
          <p:cNvPr id="21" name="Picture 20" descr="Untitled-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67" y="552952"/>
            <a:ext cx="9144000" cy="5494004"/>
          </a:xfrm>
          <a:prstGeom prst="rect">
            <a:avLst/>
          </a:prstGeom>
        </p:spPr>
      </p:pic>
      <p:pic>
        <p:nvPicPr>
          <p:cNvPr id="1026" name="Picture 2" descr="C:\Users\Tasir\Desktop\template\kssr2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-171400"/>
            <a:ext cx="3636000" cy="3636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 userDrawn="1"/>
        </p:nvSpPr>
        <p:spPr>
          <a:xfrm>
            <a:off x="785786" y="142852"/>
            <a:ext cx="2499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baseline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KEMENTERIAN PENDIDIKAN MALAYSIA</a:t>
            </a:r>
            <a:endParaRPr lang="en-MY" sz="11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22" name="Picture 21" descr="jat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408" y="56288"/>
            <a:ext cx="492024" cy="409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76278-E29B-426E-B9A7-7EBE3795F6F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CA2B5-2D45-4B3F-9D8B-ADB2EC5F53F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5961856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ct val="85000"/>
              </a:lnSpc>
              <a:defRPr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39750-A80D-4EAD-BD97-E93C1F80C0D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FA198-887A-4A41-88FF-64BE9398EE9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15AC6-A33D-46E9-9598-8EB912755C9F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3AC0F-0404-49EB-B2D2-3E86512CFB2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D1F8-4781-43FF-9BF0-0F09551D21D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271AB-35AD-4FDE-82B1-A1010FC96AD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4BE6B-FA49-484E-8057-D261F69AC7E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3361" y="620688"/>
            <a:ext cx="8815594" cy="1584179"/>
            <a:chOff x="-3361" y="620688"/>
            <a:chExt cx="8815594" cy="1584179"/>
          </a:xfrm>
        </p:grpSpPr>
        <p:sp>
          <p:nvSpPr>
            <p:cNvPr id="20" name="Freeform 53"/>
            <p:cNvSpPr>
              <a:spLocks/>
            </p:cNvSpPr>
            <p:nvPr/>
          </p:nvSpPr>
          <p:spPr bwMode="ltGray">
            <a:xfrm flipH="1">
              <a:off x="-3361" y="640773"/>
              <a:ext cx="8815594" cy="699974"/>
            </a:xfrm>
            <a:custGeom>
              <a:avLst/>
              <a:gdLst>
                <a:gd name="connsiteX0" fmla="*/ 9990 w 9993"/>
                <a:gd name="connsiteY0" fmla="*/ 4025 h 8823"/>
                <a:gd name="connsiteX1" fmla="*/ 8811 w 9993"/>
                <a:gd name="connsiteY1" fmla="*/ 8823 h 8823"/>
                <a:gd name="connsiteX2" fmla="*/ 0 w 9993"/>
                <a:gd name="connsiteY2" fmla="*/ 0 h 8823"/>
                <a:gd name="connsiteX3" fmla="*/ 9990 w 9993"/>
                <a:gd name="connsiteY3" fmla="*/ 4025 h 8823"/>
                <a:gd name="connsiteX0" fmla="*/ 8818 w 8821"/>
                <a:gd name="connsiteY0" fmla="*/ 4857 h 10000"/>
                <a:gd name="connsiteX1" fmla="*/ 8817 w 8821"/>
                <a:gd name="connsiteY1" fmla="*/ 10000 h 10000"/>
                <a:gd name="connsiteX2" fmla="*/ 0 w 8821"/>
                <a:gd name="connsiteY2" fmla="*/ 0 h 10000"/>
                <a:gd name="connsiteX3" fmla="*/ 8818 w 8821"/>
                <a:gd name="connsiteY3" fmla="*/ 485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1" h="10000">
                  <a:moveTo>
                    <a:pt x="8818" y="4857"/>
                  </a:moveTo>
                  <a:cubicBezTo>
                    <a:pt x="8821" y="7115"/>
                    <a:pt x="8814" y="7742"/>
                    <a:pt x="8817" y="10000"/>
                  </a:cubicBezTo>
                  <a:lnTo>
                    <a:pt x="0" y="0"/>
                  </a:lnTo>
                  <a:lnTo>
                    <a:pt x="8818" y="4857"/>
                  </a:lnTo>
                  <a:close/>
                </a:path>
              </a:pathLst>
            </a:custGeom>
            <a:solidFill>
              <a:schemeClr val="bg1">
                <a:lumMod val="85000"/>
                <a:alpha val="7059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ltGray">
            <a:xfrm flipH="1">
              <a:off x="223" y="620688"/>
              <a:ext cx="8801591" cy="1584179"/>
            </a:xfrm>
            <a:custGeom>
              <a:avLst/>
              <a:gdLst>
                <a:gd name="connsiteX0" fmla="*/ 0 w 10000"/>
                <a:gd name="connsiteY0" fmla="*/ 0 h 8658"/>
                <a:gd name="connsiteX1" fmla="*/ 8810 w 10000"/>
                <a:gd name="connsiteY1" fmla="*/ 8658 h 8658"/>
                <a:gd name="connsiteX2" fmla="*/ 10000 w 10000"/>
                <a:gd name="connsiteY2" fmla="*/ 3699 h 8658"/>
                <a:gd name="connsiteX3" fmla="*/ 0 w 10000"/>
                <a:gd name="connsiteY3" fmla="*/ 0 h 8658"/>
                <a:gd name="connsiteX0" fmla="*/ 0 w 8810"/>
                <a:gd name="connsiteY0" fmla="*/ 0 h 10000"/>
                <a:gd name="connsiteX1" fmla="*/ 8810 w 8810"/>
                <a:gd name="connsiteY1" fmla="*/ 10000 h 10000"/>
                <a:gd name="connsiteX2" fmla="*/ 8810 w 8810"/>
                <a:gd name="connsiteY2" fmla="*/ 3636 h 10000"/>
                <a:gd name="connsiteX3" fmla="*/ 0 w 881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0" h="10000">
                  <a:moveTo>
                    <a:pt x="0" y="0"/>
                  </a:moveTo>
                  <a:lnTo>
                    <a:pt x="8810" y="10000"/>
                  </a:lnTo>
                  <a:lnTo>
                    <a:pt x="8810" y="3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>
                <a:alpha val="16078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Freeform 55"/>
          <p:cNvSpPr>
            <a:spLocks/>
          </p:cNvSpPr>
          <p:nvPr/>
        </p:nvSpPr>
        <p:spPr bwMode="ltGray">
          <a:xfrm>
            <a:off x="-94685" y="795368"/>
            <a:ext cx="8906917" cy="6060868"/>
          </a:xfrm>
          <a:custGeom>
            <a:avLst/>
            <a:gdLst/>
            <a:ahLst/>
            <a:cxnLst>
              <a:cxn ang="0">
                <a:pos x="5048" y="0"/>
              </a:cxn>
              <a:cxn ang="0">
                <a:pos x="4" y="2774"/>
              </a:cxn>
              <a:cxn ang="0">
                <a:pos x="0" y="3428"/>
              </a:cxn>
              <a:cxn ang="0">
                <a:pos x="4111" y="3435"/>
              </a:cxn>
              <a:cxn ang="0">
                <a:pos x="5048" y="174"/>
              </a:cxn>
              <a:cxn ang="0">
                <a:pos x="5048" y="0"/>
              </a:cxn>
            </a:cxnLst>
            <a:rect l="0" t="0" r="r" b="b"/>
            <a:pathLst>
              <a:path w="5048" h="3435">
                <a:moveTo>
                  <a:pt x="5048" y="0"/>
                </a:moveTo>
                <a:lnTo>
                  <a:pt x="4" y="2774"/>
                </a:lnTo>
                <a:lnTo>
                  <a:pt x="0" y="3428"/>
                </a:lnTo>
                <a:lnTo>
                  <a:pt x="4111" y="3435"/>
                </a:lnTo>
                <a:lnTo>
                  <a:pt x="5048" y="174"/>
                </a:lnTo>
                <a:lnTo>
                  <a:pt x="5048" y="0"/>
                </a:lnTo>
                <a:close/>
              </a:path>
            </a:pathLst>
          </a:custGeom>
          <a:solidFill>
            <a:srgbClr val="A6A6A6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Freeform 56"/>
          <p:cNvSpPr>
            <a:spLocks/>
          </p:cNvSpPr>
          <p:nvPr/>
        </p:nvSpPr>
        <p:spPr bwMode="ltGray">
          <a:xfrm>
            <a:off x="-26284" y="620688"/>
            <a:ext cx="8838517" cy="6237312"/>
          </a:xfrm>
          <a:custGeom>
            <a:avLst/>
            <a:gdLst>
              <a:gd name="connsiteX0" fmla="*/ 9995 w 9995"/>
              <a:gd name="connsiteY0" fmla="*/ 608 h 10000"/>
              <a:gd name="connsiteX1" fmla="*/ 3127 w 9995"/>
              <a:gd name="connsiteY1" fmla="*/ 9972 h 10000"/>
              <a:gd name="connsiteX2" fmla="*/ 1099 w 9995"/>
              <a:gd name="connsiteY2" fmla="*/ 10000 h 10000"/>
              <a:gd name="connsiteX3" fmla="*/ 1103 w 9995"/>
              <a:gd name="connsiteY3" fmla="*/ 8161 h 10000"/>
              <a:gd name="connsiteX4" fmla="*/ 2 w 9995"/>
              <a:gd name="connsiteY4" fmla="*/ 8161 h 10000"/>
              <a:gd name="connsiteX5" fmla="*/ 1184 w 9995"/>
              <a:gd name="connsiteY5" fmla="*/ 3694 h 10000"/>
              <a:gd name="connsiteX6" fmla="*/ 9995 w 9995"/>
              <a:gd name="connsiteY6" fmla="*/ 0 h 10000"/>
              <a:gd name="connsiteX7" fmla="*/ 9995 w 9995"/>
              <a:gd name="connsiteY7" fmla="*/ 608 h 10000"/>
              <a:gd name="connsiteX0" fmla="*/ 8900 w 8900"/>
              <a:gd name="connsiteY0" fmla="*/ 608 h 10000"/>
              <a:gd name="connsiteX1" fmla="*/ 2029 w 8900"/>
              <a:gd name="connsiteY1" fmla="*/ 9972 h 10000"/>
              <a:gd name="connsiteX2" fmla="*/ 0 w 8900"/>
              <a:gd name="connsiteY2" fmla="*/ 10000 h 10000"/>
              <a:gd name="connsiteX3" fmla="*/ 4 w 8900"/>
              <a:gd name="connsiteY3" fmla="*/ 8161 h 10000"/>
              <a:gd name="connsiteX4" fmla="*/ 84 w 8900"/>
              <a:gd name="connsiteY4" fmla="*/ 8197 h 10000"/>
              <a:gd name="connsiteX5" fmla="*/ 85 w 8900"/>
              <a:gd name="connsiteY5" fmla="*/ 3694 h 10000"/>
              <a:gd name="connsiteX6" fmla="*/ 8900 w 8900"/>
              <a:gd name="connsiteY6" fmla="*/ 0 h 10000"/>
              <a:gd name="connsiteX7" fmla="*/ 8900 w 8900"/>
              <a:gd name="connsiteY7" fmla="*/ 608 h 10000"/>
              <a:gd name="connsiteX0" fmla="*/ 9997 w 9997"/>
              <a:gd name="connsiteY0" fmla="*/ 608 h 10000"/>
              <a:gd name="connsiteX1" fmla="*/ 2277 w 9997"/>
              <a:gd name="connsiteY1" fmla="*/ 9972 h 10000"/>
              <a:gd name="connsiteX2" fmla="*/ 92 w 9997"/>
              <a:gd name="connsiteY2" fmla="*/ 10000 h 10000"/>
              <a:gd name="connsiteX3" fmla="*/ 1 w 9997"/>
              <a:gd name="connsiteY3" fmla="*/ 8161 h 10000"/>
              <a:gd name="connsiteX4" fmla="*/ 91 w 9997"/>
              <a:gd name="connsiteY4" fmla="*/ 8197 h 10000"/>
              <a:gd name="connsiteX5" fmla="*/ 93 w 9997"/>
              <a:gd name="connsiteY5" fmla="*/ 3694 h 10000"/>
              <a:gd name="connsiteX6" fmla="*/ 9997 w 9997"/>
              <a:gd name="connsiteY6" fmla="*/ 0 h 10000"/>
              <a:gd name="connsiteX7" fmla="*/ 9997 w 9997"/>
              <a:gd name="connsiteY7" fmla="*/ 608 h 10000"/>
              <a:gd name="connsiteX0" fmla="*/ 10000 w 10000"/>
              <a:gd name="connsiteY0" fmla="*/ 608 h 10000"/>
              <a:gd name="connsiteX1" fmla="*/ 2278 w 10000"/>
              <a:gd name="connsiteY1" fmla="*/ 9972 h 10000"/>
              <a:gd name="connsiteX2" fmla="*/ 92 w 10000"/>
              <a:gd name="connsiteY2" fmla="*/ 10000 h 10000"/>
              <a:gd name="connsiteX3" fmla="*/ 1 w 10000"/>
              <a:gd name="connsiteY3" fmla="*/ 8161 h 10000"/>
              <a:gd name="connsiteX4" fmla="*/ 93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9938 w 9938"/>
              <a:gd name="connsiteY0" fmla="*/ 608 h 10000"/>
              <a:gd name="connsiteX1" fmla="*/ 2216 w 9938"/>
              <a:gd name="connsiteY1" fmla="*/ 9972 h 10000"/>
              <a:gd name="connsiteX2" fmla="*/ 30 w 9938"/>
              <a:gd name="connsiteY2" fmla="*/ 10000 h 10000"/>
              <a:gd name="connsiteX3" fmla="*/ 30 w 9938"/>
              <a:gd name="connsiteY3" fmla="*/ 8197 h 10000"/>
              <a:gd name="connsiteX4" fmla="*/ 31 w 9938"/>
              <a:gd name="connsiteY4" fmla="*/ 3694 h 10000"/>
              <a:gd name="connsiteX5" fmla="*/ 9938 w 9938"/>
              <a:gd name="connsiteY5" fmla="*/ 0 h 10000"/>
              <a:gd name="connsiteX6" fmla="*/ 9938 w 9938"/>
              <a:gd name="connsiteY6" fmla="*/ 608 h 10000"/>
              <a:gd name="connsiteX0" fmla="*/ 10000 w 10000"/>
              <a:gd name="connsiteY0" fmla="*/ 608 h 10000"/>
              <a:gd name="connsiteX1" fmla="*/ 2230 w 10000"/>
              <a:gd name="connsiteY1" fmla="*/ 9972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10000 w 10000"/>
              <a:gd name="connsiteY0" fmla="*/ 608 h 10000"/>
              <a:gd name="connsiteX1" fmla="*/ 2270 w 10000"/>
              <a:gd name="connsiteY1" fmla="*/ 10000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608"/>
                </a:moveTo>
                <a:lnTo>
                  <a:pt x="2270" y="10000"/>
                </a:lnTo>
                <a:lnTo>
                  <a:pt x="30" y="10000"/>
                </a:lnTo>
                <a:cubicBezTo>
                  <a:pt x="31" y="9387"/>
                  <a:pt x="29" y="8810"/>
                  <a:pt x="30" y="8197"/>
                </a:cubicBezTo>
                <a:cubicBezTo>
                  <a:pt x="30" y="6653"/>
                  <a:pt x="0" y="5183"/>
                  <a:pt x="31" y="3694"/>
                </a:cubicBezTo>
                <a:lnTo>
                  <a:pt x="10000" y="0"/>
                </a:lnTo>
                <a:lnTo>
                  <a:pt x="10000" y="608"/>
                </a:lnTo>
                <a:close/>
              </a:path>
            </a:pathLst>
          </a:custGeom>
          <a:solidFill>
            <a:srgbClr val="BFBFB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Freeform 57"/>
          <p:cNvSpPr>
            <a:spLocks/>
          </p:cNvSpPr>
          <p:nvPr userDrawn="1"/>
        </p:nvSpPr>
        <p:spPr bwMode="ltGray">
          <a:xfrm flipH="1">
            <a:off x="-4537" y="652448"/>
            <a:ext cx="8816770" cy="3712738"/>
          </a:xfrm>
          <a:custGeom>
            <a:avLst/>
            <a:gdLst>
              <a:gd name="connsiteX0" fmla="*/ 0 w 10000"/>
              <a:gd name="connsiteY0" fmla="*/ 0 h 10000"/>
              <a:gd name="connsiteX1" fmla="*/ 8811 w 10000"/>
              <a:gd name="connsiteY1" fmla="*/ 3204 h 10000"/>
              <a:gd name="connsiteX2" fmla="*/ 10000 w 10000"/>
              <a:gd name="connsiteY2" fmla="*/ 10000 h 10000"/>
              <a:gd name="connsiteX3" fmla="*/ 0 w 10000"/>
              <a:gd name="connsiteY3" fmla="*/ 299 h 10000"/>
              <a:gd name="connsiteX4" fmla="*/ 0 w 10000"/>
              <a:gd name="connsiteY4" fmla="*/ 0 h 10000"/>
              <a:gd name="connsiteX0" fmla="*/ 0 w 8816"/>
              <a:gd name="connsiteY0" fmla="*/ 0 h 8901"/>
              <a:gd name="connsiteX1" fmla="*/ 8811 w 8816"/>
              <a:gd name="connsiteY1" fmla="*/ 3204 h 8901"/>
              <a:gd name="connsiteX2" fmla="*/ 8811 w 8816"/>
              <a:gd name="connsiteY2" fmla="*/ 8901 h 8901"/>
              <a:gd name="connsiteX3" fmla="*/ 0 w 8816"/>
              <a:gd name="connsiteY3" fmla="*/ 299 h 8901"/>
              <a:gd name="connsiteX4" fmla="*/ 0 w 8816"/>
              <a:gd name="connsiteY4" fmla="*/ 0 h 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6" h="8901">
                <a:moveTo>
                  <a:pt x="0" y="0"/>
                </a:moveTo>
                <a:lnTo>
                  <a:pt x="8811" y="3204"/>
                </a:lnTo>
                <a:cubicBezTo>
                  <a:pt x="8816" y="5359"/>
                  <a:pt x="8806" y="6746"/>
                  <a:pt x="8811" y="8901"/>
                </a:cubicBezTo>
                <a:lnTo>
                  <a:pt x="0" y="2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2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" name="Freeform 82"/>
          <p:cNvSpPr>
            <a:spLocks/>
          </p:cNvSpPr>
          <p:nvPr userDrawn="1"/>
        </p:nvSpPr>
        <p:spPr bwMode="gray">
          <a:xfrm>
            <a:off x="-3175" y="-9301"/>
            <a:ext cx="9151938" cy="1062037"/>
          </a:xfrm>
          <a:custGeom>
            <a:avLst/>
            <a:gdLst/>
            <a:ahLst/>
            <a:cxnLst>
              <a:cxn ang="0">
                <a:pos x="2" y="555"/>
              </a:cxn>
              <a:cxn ang="0">
                <a:pos x="1937" y="158"/>
              </a:cxn>
              <a:cxn ang="0">
                <a:pos x="3102" y="249"/>
              </a:cxn>
              <a:cxn ang="0">
                <a:pos x="4706" y="605"/>
              </a:cxn>
              <a:cxn ang="0">
                <a:pos x="5761" y="636"/>
              </a:cxn>
              <a:cxn ang="0">
                <a:pos x="5751" y="4"/>
              </a:cxn>
              <a:cxn ang="0">
                <a:pos x="47" y="5"/>
              </a:cxn>
              <a:cxn ang="0">
                <a:pos x="8" y="5"/>
              </a:cxn>
              <a:cxn ang="0">
                <a:pos x="2" y="555"/>
              </a:cxn>
            </a:cxnLst>
            <a:rect l="0" t="0" r="r" b="b"/>
            <a:pathLst>
              <a:path w="5765" h="669">
                <a:moveTo>
                  <a:pt x="2" y="555"/>
                </a:moveTo>
                <a:cubicBezTo>
                  <a:pt x="371" y="212"/>
                  <a:pt x="1393" y="131"/>
                  <a:pt x="1937" y="158"/>
                </a:cubicBezTo>
                <a:cubicBezTo>
                  <a:pt x="2481" y="185"/>
                  <a:pt x="2627" y="192"/>
                  <a:pt x="3102" y="249"/>
                </a:cubicBezTo>
                <a:cubicBezTo>
                  <a:pt x="3563" y="324"/>
                  <a:pt x="4228" y="541"/>
                  <a:pt x="4706" y="605"/>
                </a:cubicBezTo>
                <a:cubicBezTo>
                  <a:pt x="5186" y="669"/>
                  <a:pt x="5368" y="641"/>
                  <a:pt x="5761" y="636"/>
                </a:cubicBezTo>
                <a:cubicBezTo>
                  <a:pt x="5765" y="336"/>
                  <a:pt x="5757" y="0"/>
                  <a:pt x="5751" y="4"/>
                </a:cubicBezTo>
                <a:cubicBezTo>
                  <a:pt x="2891" y="4"/>
                  <a:pt x="47" y="5"/>
                  <a:pt x="47" y="5"/>
                </a:cubicBezTo>
                <a:lnTo>
                  <a:pt x="8" y="5"/>
                </a:lnTo>
                <a:cubicBezTo>
                  <a:pt x="0" y="97"/>
                  <a:pt x="2" y="442"/>
                  <a:pt x="2" y="555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pic>
        <p:nvPicPr>
          <p:cNvPr id="1108" name="Picture 84" descr="06_icon_f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0" y="76200"/>
            <a:ext cx="1066800" cy="1066800"/>
          </a:xfrm>
          <a:prstGeom prst="rect">
            <a:avLst/>
          </a:prstGeom>
          <a:noFill/>
        </p:spPr>
      </p:pic>
      <p:sp>
        <p:nvSpPr>
          <p:cNvPr id="1079" name="Rectangle 55"/>
          <p:cNvSpPr>
            <a:spLocks noChangeArrowheads="1"/>
          </p:cNvSpPr>
          <p:nvPr userDrawn="1"/>
        </p:nvSpPr>
        <p:spPr bwMode="gray">
          <a:xfrm>
            <a:off x="5981700" y="6667500"/>
            <a:ext cx="3009900" cy="11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7544" y="1340768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MY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8244408" y="6575448"/>
            <a:ext cx="747192" cy="28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E066FA14-8150-410D-A403-431ECAFDAA4C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914400" y="404664"/>
            <a:ext cx="44958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MY" dirty="0" smtClean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 flipV="1">
            <a:off x="2643174" y="6624078"/>
            <a:ext cx="6216410" cy="19632"/>
          </a:xfrm>
          <a:prstGeom prst="line">
            <a:avLst/>
          </a:prstGeom>
          <a:ln cap="rnd">
            <a:prstDash val="sys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737091" y="6500834"/>
            <a:ext cx="2079415" cy="21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900" dirty="0" smtClean="0">
                <a:latin typeface="Trebuchet MS" pitchFamily="34" charset="0"/>
              </a:rPr>
              <a:t>KEMENTERIAN PENDIDIKAN MALAYSIA</a:t>
            </a:r>
            <a:endParaRPr lang="en-US" sz="900" dirty="0">
              <a:latin typeface="Trebuchet MS" pitchFamily="34" charset="0"/>
            </a:endParaRPr>
          </a:p>
        </p:txBody>
      </p:sp>
      <p:pic>
        <p:nvPicPr>
          <p:cNvPr id="2050" name="Picture 2" descr="C:\Users\Tasir\Desktop\template\kssrpbs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6446" y="-27384"/>
            <a:ext cx="9172575" cy="1000125"/>
          </a:xfrm>
          <a:prstGeom prst="rect">
            <a:avLst/>
          </a:prstGeom>
          <a:noFill/>
        </p:spPr>
      </p:pic>
      <p:pic>
        <p:nvPicPr>
          <p:cNvPr id="24" name="Picture 23" descr="jata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648" y="6393360"/>
            <a:ext cx="492024" cy="40944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2"/>
          </a:solidFill>
          <a:latin typeface="Trebuchet MS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2"/>
          </a:solidFill>
          <a:latin typeface="Trebuchet MS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rebuchet MS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rebuchet MS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microsoft.com/office/2007/relationships/hdphoto" Target="../media/hdphoto16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jpeg"/><Relationship Id="rId3" Type="http://schemas.microsoft.com/office/2007/relationships/hdphoto" Target="../media/hdphoto3.wdp"/><Relationship Id="rId7" Type="http://schemas.microsoft.com/office/2007/relationships/hdphoto" Target="../media/hdphoto6.wdp"/><Relationship Id="rId12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6.png"/><Relationship Id="rId5" Type="http://schemas.microsoft.com/office/2007/relationships/hdphoto" Target="../media/hdphoto5.wdp"/><Relationship Id="rId10" Type="http://schemas.openxmlformats.org/officeDocument/2006/relationships/image" Target="../media/image15.jpeg"/><Relationship Id="rId4" Type="http://schemas.openxmlformats.org/officeDocument/2006/relationships/image" Target="../media/image12.png"/><Relationship Id="rId9" Type="http://schemas.microsoft.com/office/2007/relationships/hdphoto" Target="../media/hdphoto7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9.wdp"/><Relationship Id="rId7" Type="http://schemas.openxmlformats.org/officeDocument/2006/relationships/image" Target="../media/image2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microsoft.com/office/2007/relationships/hdphoto" Target="../media/hdphoto10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png"/><Relationship Id="rId7" Type="http://schemas.openxmlformats.org/officeDocument/2006/relationships/image" Target="../media/image34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5" Type="http://schemas.openxmlformats.org/officeDocument/2006/relationships/image" Target="../media/image33.png"/><Relationship Id="rId4" Type="http://schemas.microsoft.com/office/2007/relationships/hdphoto" Target="../media/hdphoto13.wdp"/><Relationship Id="rId9" Type="http://schemas.microsoft.com/office/2007/relationships/hdphoto" Target="../media/hdphoto1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myWerk_psd\kulit kssr\tahun 3\kss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2425" y="5903778"/>
            <a:ext cx="1951112" cy="886356"/>
          </a:xfrm>
          <a:prstGeom prst="rect">
            <a:avLst/>
          </a:prstGeom>
          <a:noFill/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83638" y="6442075"/>
            <a:ext cx="3603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E5A7D9-A50A-4D07-AC1B-EE380E149166}" type="slidenum">
              <a:rPr lang="en-MY"/>
              <a:pPr>
                <a:defRPr/>
              </a:pPr>
              <a:t>1</a:t>
            </a:fld>
            <a:endParaRPr lang="en-MY"/>
          </a:p>
        </p:txBody>
      </p:sp>
      <p:sp>
        <p:nvSpPr>
          <p:cNvPr id="2" name="Rectangle 1"/>
          <p:cNvSpPr/>
          <p:nvPr/>
        </p:nvSpPr>
        <p:spPr>
          <a:xfrm>
            <a:off x="2267744" y="4941168"/>
            <a:ext cx="64087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INPUT, OUTPUT DAN STORAN</a:t>
            </a:r>
            <a:endParaRPr lang="ms-MY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516216" y="260648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SLOT</a:t>
            </a:r>
            <a:r>
              <a:rPr lang="en-US" sz="2800" b="1" baseline="0" dirty="0" smtClean="0"/>
              <a:t> 4</a:t>
            </a:r>
            <a:r>
              <a:rPr lang="en-US" sz="2800" b="1" dirty="0" smtClean="0"/>
              <a:t> &amp; 5</a:t>
            </a:r>
            <a:endParaRPr lang="en-MY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encrypted-tbn2.gstatic.com/images?q=tbn:ANd9GcRW-QuSDgNsFkFq2s2Fti41M44n_ya4twQ9hpK90_2QK0JiFlv0_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2936"/>
            <a:ext cx="3672408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dirty="0" smtClean="0"/>
              <a:t>Media Storan</a:t>
            </a:r>
            <a:endParaRPr lang="ms-MY" dirty="0"/>
          </a:p>
        </p:txBody>
      </p:sp>
      <p:sp>
        <p:nvSpPr>
          <p:cNvPr id="5" name="Title 1"/>
          <p:cNvSpPr txBox="1">
            <a:spLocks/>
          </p:cNvSpPr>
          <p:nvPr/>
        </p:nvSpPr>
        <p:spPr bwMode="gray">
          <a:xfrm>
            <a:off x="914400" y="404664"/>
            <a:ext cx="394563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r>
              <a:rPr lang="ms-MY" smtClean="0"/>
              <a:t>Media Storan</a:t>
            </a:r>
            <a:endParaRPr lang="ms-MY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26" y="436115"/>
            <a:ext cx="2824588" cy="2654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228184" y="1958865"/>
            <a:ext cx="1756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smtClean="0"/>
              <a:t>Flash memory/</a:t>
            </a:r>
          </a:p>
          <a:p>
            <a:pPr algn="l"/>
            <a:r>
              <a:rPr lang="en-US" dirty="0" err="1" smtClean="0"/>
              <a:t>Ingatan</a:t>
            </a:r>
            <a:r>
              <a:rPr lang="en-US" dirty="0" smtClean="0"/>
              <a:t> </a:t>
            </a:r>
            <a:r>
              <a:rPr lang="en-US" dirty="0" err="1" smtClean="0"/>
              <a:t>kilat</a:t>
            </a:r>
            <a:endParaRPr lang="en-US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30238"/>
            <a:ext cx="3333750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14400" y="5085184"/>
            <a:ext cx="2073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err="1" smtClean="0"/>
              <a:t>Kad</a:t>
            </a:r>
            <a:r>
              <a:rPr lang="en-US" dirty="0" smtClean="0"/>
              <a:t> </a:t>
            </a:r>
            <a:r>
              <a:rPr lang="en-US" dirty="0" err="1" smtClean="0"/>
              <a:t>Ingatan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940152" y="587727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 err="1" smtClean="0"/>
              <a:t>Storan</a:t>
            </a:r>
            <a:r>
              <a:rPr lang="en-US" dirty="0" smtClean="0"/>
              <a:t> </a:t>
            </a:r>
            <a:r>
              <a:rPr lang="en-US" dirty="0" err="1" smtClean="0"/>
              <a:t>Awan</a:t>
            </a:r>
            <a:r>
              <a:rPr lang="en-US" dirty="0" smtClean="0"/>
              <a:t> / cloud storage</a:t>
            </a:r>
          </a:p>
        </p:txBody>
      </p:sp>
    </p:spTree>
    <p:extLst>
      <p:ext uri="{BB962C8B-B14F-4D97-AF65-F5344CB8AC3E}">
        <p14:creationId xmlns:p14="http://schemas.microsoft.com/office/powerpoint/2010/main" val="4244560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WordArt 3"/>
          <p:cNvSpPr>
            <a:spLocks noChangeArrowheads="1" noChangeShapeType="1" noTextEdit="1"/>
          </p:cNvSpPr>
          <p:nvPr/>
        </p:nvSpPr>
        <p:spPr bwMode="gray">
          <a:xfrm>
            <a:off x="4427984" y="5373216"/>
            <a:ext cx="3401144" cy="42021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Terima</a:t>
            </a:r>
            <a:r>
              <a:rPr lang="en-MY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 </a:t>
            </a:r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Kasih</a:t>
            </a:r>
            <a:endParaRPr lang="en-MY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76456" y="6525344"/>
            <a:ext cx="576064" cy="216024"/>
          </a:xfrm>
        </p:spPr>
        <p:txBody>
          <a:bodyPr/>
          <a:lstStyle/>
          <a:p>
            <a:fld id="{4C7295CF-AA2F-4D19-B9CA-3485A69CD591}" type="slidenum">
              <a:rPr lang="en-MY" smtClean="0"/>
              <a:pPr/>
              <a:t>11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 bwMode="auto">
          <a:xfrm>
            <a:off x="1226813" y="507657"/>
            <a:ext cx="1656184" cy="6480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INPUT</a:t>
            </a:r>
            <a:endParaRPr kumimoji="0" lang="en-MY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5763317" y="507657"/>
            <a:ext cx="2088232" cy="64807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</a:rPr>
              <a:t>OUTP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Arial" charset="0"/>
              </a:rPr>
              <a:t>UT</a:t>
            </a:r>
            <a:endParaRPr kumimoji="0" lang="en-MY" sz="2400" b="1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22757" y="1227737"/>
            <a:ext cx="2664296" cy="9361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ms-MY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proses masuk data atau arahan ke dalam komputer</a:t>
            </a:r>
            <a:endParaRPr lang="en-MY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Right Arrow 8"/>
          <p:cNvSpPr/>
          <p:nvPr/>
        </p:nvSpPr>
        <p:spPr bwMode="auto">
          <a:xfrm rot="5400000">
            <a:off x="1730869" y="2334751"/>
            <a:ext cx="576064" cy="43204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MY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25153" y="2326077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GUNA</a:t>
            </a:r>
            <a:endParaRPr lang="en-MY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35823" y="2776345"/>
            <a:ext cx="33843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Peranti</a:t>
            </a:r>
            <a:r>
              <a:rPr lang="en-US" sz="2800" b="1" cap="none" spc="0" dirty="0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In</a:t>
            </a:r>
            <a:r>
              <a:rPr lang="en-US" sz="2800" b="1" cap="none" spc="0" dirty="0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put</a:t>
            </a:r>
            <a:endParaRPr lang="en-MY" sz="2800" b="1" cap="none" spc="0" dirty="0">
              <a:ln w="17780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8701" y="3289075"/>
            <a:ext cx="3888432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ms-MY" b="1" dirty="0" smtClean="0">
                <a:solidFill>
                  <a:schemeClr val="bg1">
                    <a:lumMod val="95000"/>
                  </a:schemeClr>
                </a:solidFill>
              </a:rPr>
              <a:t>perkakasan yang digunakan oleh pengguna untuk memasukkan data serta memberi arahan kepada komputer</a:t>
            </a:r>
            <a:endParaRPr lang="en-MY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19301" y="1241184"/>
            <a:ext cx="2664296" cy="92333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ms-MY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proses mempersembahkan hasil yang diproses</a:t>
            </a:r>
            <a:endParaRPr lang="en-MY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Right Arrow 13"/>
          <p:cNvSpPr/>
          <p:nvPr/>
        </p:nvSpPr>
        <p:spPr bwMode="auto">
          <a:xfrm rot="5400000">
            <a:off x="6699421" y="2334751"/>
            <a:ext cx="576064" cy="432048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MY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75485" y="232130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GUNA</a:t>
            </a:r>
            <a:endParaRPr lang="en-MY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475285" y="2789792"/>
            <a:ext cx="338437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cap="none" spc="0" dirty="0" err="1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Peranti</a:t>
            </a:r>
            <a:r>
              <a:rPr lang="en-US" sz="2800" b="1" cap="none" spc="0" dirty="0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2800" b="1" dirty="0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Out</a:t>
            </a:r>
            <a:r>
              <a:rPr lang="en-US" sz="2800" b="1" cap="none" spc="0" dirty="0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put</a:t>
            </a:r>
            <a:endParaRPr lang="en-MY" sz="2800" b="1" cap="none" spc="0" dirty="0">
              <a:ln w="17780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26115" y="3266954"/>
            <a:ext cx="3888432" cy="14773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ms-MY" b="1" dirty="0" smtClean="0">
                <a:solidFill>
                  <a:schemeClr val="bg1">
                    <a:lumMod val="95000"/>
                  </a:schemeClr>
                </a:solidFill>
              </a:rPr>
              <a:t>perkakasan yang digunakan oleh pengguna untuk memaparkan hasil proses (maklumat) daripada komputer</a:t>
            </a:r>
            <a:endParaRPr lang="en-MY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2005838" y="4810538"/>
            <a:ext cx="1584176" cy="360040"/>
            <a:chOff x="1966649" y="4993420"/>
            <a:chExt cx="1584176" cy="360040"/>
          </a:xfrm>
        </p:grpSpPr>
        <p:cxnSp>
          <p:nvCxnSpPr>
            <p:cNvPr id="21" name="Straight Connector 20"/>
            <p:cNvCxnSpPr/>
            <p:nvPr/>
          </p:nvCxnSpPr>
          <p:spPr bwMode="auto">
            <a:xfrm>
              <a:off x="1979712" y="4993420"/>
              <a:ext cx="0" cy="3600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3" name="Straight Connector 22"/>
            <p:cNvCxnSpPr/>
            <p:nvPr/>
          </p:nvCxnSpPr>
          <p:spPr bwMode="auto">
            <a:xfrm>
              <a:off x="1966649" y="5353460"/>
              <a:ext cx="1584176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</p:grpSp>
      <p:grpSp>
        <p:nvGrpSpPr>
          <p:cNvPr id="53" name="Group 52"/>
          <p:cNvGrpSpPr/>
          <p:nvPr/>
        </p:nvGrpSpPr>
        <p:grpSpPr>
          <a:xfrm>
            <a:off x="5560356" y="4789953"/>
            <a:ext cx="1584176" cy="374255"/>
            <a:chOff x="5521167" y="4972835"/>
            <a:chExt cx="1584176" cy="374255"/>
          </a:xfrm>
        </p:grpSpPr>
        <p:cxnSp>
          <p:nvCxnSpPr>
            <p:cNvPr id="24" name="Straight Connector 23"/>
            <p:cNvCxnSpPr/>
            <p:nvPr/>
          </p:nvCxnSpPr>
          <p:spPr bwMode="auto">
            <a:xfrm>
              <a:off x="7092280" y="4972835"/>
              <a:ext cx="0" cy="36004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>
              <a:off x="5521167" y="5347090"/>
              <a:ext cx="1584176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sp>
        <p:nvSpPr>
          <p:cNvPr id="26" name="TextBox 25"/>
          <p:cNvSpPr txBox="1"/>
          <p:nvPr/>
        </p:nvSpPr>
        <p:spPr>
          <a:xfrm>
            <a:off x="3498573" y="4869160"/>
            <a:ext cx="2238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JENIS </a:t>
            </a:r>
            <a:r>
              <a:rPr lang="en-US" sz="2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DaTA</a:t>
            </a:r>
            <a:endParaRPr lang="en-MY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547664" y="5373216"/>
            <a:ext cx="5040560" cy="504056"/>
            <a:chOff x="1187624" y="5589240"/>
            <a:chExt cx="5040560" cy="504056"/>
          </a:xfrm>
        </p:grpSpPr>
        <p:cxnSp>
          <p:nvCxnSpPr>
            <p:cNvPr id="39" name="Straight Connector 38"/>
            <p:cNvCxnSpPr/>
            <p:nvPr/>
          </p:nvCxnSpPr>
          <p:spPr bwMode="auto">
            <a:xfrm>
              <a:off x="4499992" y="5589240"/>
              <a:ext cx="0" cy="504056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 w="med" len="med"/>
            </a:ln>
            <a:effectLst/>
          </p:spPr>
        </p:cxnSp>
        <p:cxnSp>
          <p:nvCxnSpPr>
            <p:cNvPr id="41" name="Straight Connector 40"/>
            <p:cNvCxnSpPr/>
            <p:nvPr/>
          </p:nvCxnSpPr>
          <p:spPr bwMode="auto">
            <a:xfrm>
              <a:off x="1187624" y="5733256"/>
              <a:ext cx="5040560" cy="0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3" name="Straight Arrow Connector 42"/>
            <p:cNvCxnSpPr/>
            <p:nvPr/>
          </p:nvCxnSpPr>
          <p:spPr bwMode="auto">
            <a:xfrm>
              <a:off x="1187624" y="5733256"/>
              <a:ext cx="0" cy="36004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4" name="Straight Arrow Connector 43"/>
            <p:cNvCxnSpPr/>
            <p:nvPr/>
          </p:nvCxnSpPr>
          <p:spPr bwMode="auto">
            <a:xfrm>
              <a:off x="2850824" y="5733256"/>
              <a:ext cx="0" cy="36004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46" name="Straight Arrow Connector 45"/>
            <p:cNvCxnSpPr/>
            <p:nvPr/>
          </p:nvCxnSpPr>
          <p:spPr bwMode="auto">
            <a:xfrm>
              <a:off x="6228184" y="5733256"/>
              <a:ext cx="0" cy="360040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48" name="Rectangle 47"/>
          <p:cNvSpPr/>
          <p:nvPr/>
        </p:nvSpPr>
        <p:spPr>
          <a:xfrm>
            <a:off x="702355" y="5910414"/>
            <a:ext cx="18722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err="1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Teks</a:t>
            </a:r>
            <a:endParaRPr lang="en-MY" sz="2800" b="1" cap="none" spc="0" dirty="0">
              <a:ln w="17780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2260728" y="5890981"/>
            <a:ext cx="18722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err="1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Grafik</a:t>
            </a:r>
            <a:endParaRPr lang="en-MY" sz="2800" b="1" cap="none" spc="0" dirty="0">
              <a:ln w="17780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139952" y="5870902"/>
            <a:ext cx="18722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Audio</a:t>
            </a:r>
            <a:endParaRPr lang="en-MY" sz="2800" b="1" cap="none" spc="0" dirty="0">
              <a:ln w="17780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940152" y="5877272"/>
            <a:ext cx="18722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7780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Video</a:t>
            </a:r>
            <a:endParaRPr lang="en-MY" sz="2800" b="1" cap="none" spc="0" dirty="0">
              <a:ln w="17780" cmpd="sng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33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5961856" cy="792088"/>
          </a:xfrm>
        </p:spPr>
        <p:txBody>
          <a:bodyPr/>
          <a:lstStyle/>
          <a:p>
            <a:r>
              <a:rPr lang="ms-MY" dirty="0" smtClean="0"/>
              <a:t>Teks</a:t>
            </a:r>
            <a:endParaRPr lang="ms-MY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27584" y="980728"/>
          <a:ext cx="7488832" cy="472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4416"/>
                <a:gridCol w="3744416"/>
              </a:tblGrid>
              <a:tr h="339813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Peranti</a:t>
                      </a:r>
                      <a:r>
                        <a:rPr lang="en-US" baseline="0" dirty="0" smtClean="0"/>
                        <a:t> Input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Peranti</a:t>
                      </a:r>
                      <a:r>
                        <a:rPr lang="en-US" dirty="0" smtClean="0"/>
                        <a:t> Output</a:t>
                      </a:r>
                      <a:endParaRPr lang="en-MY" dirty="0"/>
                    </a:p>
                  </a:txBody>
                  <a:tcPr/>
                </a:tc>
              </a:tr>
              <a:tr h="161411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Papan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Kekunci</a:t>
                      </a:r>
                      <a:r>
                        <a:rPr lang="en-US" dirty="0" smtClean="0"/>
                        <a:t> (</a:t>
                      </a:r>
                      <a:r>
                        <a:rPr lang="en-US" i="1" dirty="0" smtClean="0"/>
                        <a:t>Keyboard</a:t>
                      </a:r>
                      <a:r>
                        <a:rPr lang="en-US" dirty="0" smtClean="0"/>
                        <a:t>)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Monitor </a:t>
                      </a:r>
                    </a:p>
                    <a:p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juga</a:t>
                      </a:r>
                      <a:r>
                        <a:rPr lang="en-US" dirty="0" smtClean="0"/>
                        <a:t> output </a:t>
                      </a:r>
                    </a:p>
                    <a:p>
                      <a:r>
                        <a:rPr lang="en-US" dirty="0" err="1" smtClean="0"/>
                        <a:t>untuk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grafik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err="1" smtClean="0"/>
                        <a:t>dan</a:t>
                      </a:r>
                      <a:r>
                        <a:rPr lang="en-US" dirty="0" smtClean="0"/>
                        <a:t> video)</a:t>
                      </a:r>
                      <a:endParaRPr lang="en-MY" dirty="0"/>
                    </a:p>
                  </a:txBody>
                  <a:tcPr/>
                </a:tc>
              </a:tr>
              <a:tr h="141588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2000" dirty="0" smtClean="0"/>
                        <a:t>Pengimbas kod bar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2000" dirty="0" smtClean="0"/>
                        <a:t>(</a:t>
                      </a:r>
                      <a:r>
                        <a:rPr lang="ms-MY" sz="2000" i="1" dirty="0" smtClean="0"/>
                        <a:t>barcode scanner</a:t>
                      </a:r>
                      <a:r>
                        <a:rPr lang="ms-MY" sz="2000" dirty="0" smtClean="0"/>
                        <a:t>) </a:t>
                      </a:r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Pencetak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juga</a:t>
                      </a:r>
                      <a:r>
                        <a:rPr lang="en-US" baseline="0" dirty="0" smtClean="0"/>
                        <a:t> output</a:t>
                      </a:r>
                    </a:p>
                    <a:p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untuk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grafik</a:t>
                      </a:r>
                      <a:r>
                        <a:rPr lang="en-US" baseline="0" dirty="0" smtClean="0"/>
                        <a:t>)</a:t>
                      </a:r>
                      <a:endParaRPr lang="en-MY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3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988840"/>
            <a:ext cx="3269353" cy="136815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544" l="9825" r="898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4986">
            <a:off x="2796823" y="4102095"/>
            <a:ext cx="1617359" cy="1617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Content Placeholder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156176" y="1772815"/>
            <a:ext cx="1872208" cy="1539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32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645024"/>
            <a:ext cx="2088232" cy="22815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33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5961856" cy="792088"/>
          </a:xfrm>
        </p:spPr>
        <p:txBody>
          <a:bodyPr/>
          <a:lstStyle/>
          <a:p>
            <a:r>
              <a:rPr lang="ms-MY" dirty="0" smtClean="0"/>
              <a:t>Grafik</a:t>
            </a:r>
            <a:endParaRPr lang="ms-MY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27584" y="980728"/>
          <a:ext cx="7488832" cy="529786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4416"/>
                <a:gridCol w="3744416"/>
              </a:tblGrid>
              <a:tr h="339813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Peranti</a:t>
                      </a:r>
                      <a:r>
                        <a:rPr lang="en-US" baseline="0" dirty="0" smtClean="0"/>
                        <a:t> Input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Peranti</a:t>
                      </a:r>
                      <a:r>
                        <a:rPr lang="en-US" dirty="0" smtClean="0"/>
                        <a:t> Output</a:t>
                      </a:r>
                      <a:endParaRPr lang="en-MY" dirty="0"/>
                    </a:p>
                  </a:txBody>
                  <a:tcPr/>
                </a:tc>
              </a:tr>
              <a:tr h="161411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Pengimbas</a:t>
                      </a:r>
                      <a:r>
                        <a:rPr lang="en-US" dirty="0" smtClean="0"/>
                        <a:t> (</a:t>
                      </a:r>
                      <a:r>
                        <a:rPr lang="en-US" i="1" dirty="0" smtClean="0"/>
                        <a:t>Scanner</a:t>
                      </a:r>
                      <a:r>
                        <a:rPr lang="en-US" dirty="0" smtClean="0"/>
                        <a:t>)</a:t>
                      </a:r>
                    </a:p>
                    <a:p>
                      <a:r>
                        <a:rPr lang="en-US" dirty="0" err="1" smtClean="0"/>
                        <a:t>Pengimbas</a:t>
                      </a:r>
                      <a:r>
                        <a:rPr lang="en-US" dirty="0" smtClean="0"/>
                        <a:t> Cap </a:t>
                      </a:r>
                      <a:r>
                        <a:rPr lang="en-US" dirty="0" err="1" smtClean="0"/>
                        <a:t>Jari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Monitor </a:t>
                      </a:r>
                    </a:p>
                    <a:p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juga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untuk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err="1" smtClean="0"/>
                        <a:t>grafik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dan</a:t>
                      </a:r>
                      <a:r>
                        <a:rPr lang="en-US" dirty="0" smtClean="0"/>
                        <a:t> </a:t>
                      </a:r>
                    </a:p>
                    <a:p>
                      <a:r>
                        <a:rPr lang="en-US" dirty="0" smtClean="0"/>
                        <a:t>video)</a:t>
                      </a:r>
                      <a:endParaRPr lang="en-MY" dirty="0"/>
                    </a:p>
                  </a:txBody>
                  <a:tcPr/>
                </a:tc>
              </a:tr>
              <a:tr h="141588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2000" dirty="0" smtClean="0"/>
                        <a:t>Kamera Digital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ms-MY" sz="2000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Photo printer</a:t>
                      </a:r>
                      <a:endParaRPr lang="en-MY" i="1" dirty="0"/>
                    </a:p>
                  </a:txBody>
                  <a:tcPr/>
                </a:tc>
              </a:tr>
              <a:tr h="1670747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2000" dirty="0" smtClean="0"/>
                        <a:t>Mesin CT 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2000" dirty="0" smtClean="0"/>
                        <a:t>X-Ray</a:t>
                      </a:r>
                    </a:p>
                    <a:p>
                      <a:endParaRPr lang="en-US" dirty="0" smtClean="0"/>
                    </a:p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Mesin Plot (Plotters)</a:t>
                      </a:r>
                    </a:p>
                    <a:p>
                      <a:endParaRPr lang="en-MY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300192" y="1556792"/>
            <a:ext cx="175154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988840"/>
            <a:ext cx="1433614" cy="100811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429000"/>
            <a:ext cx="1440160" cy="1081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524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5013176"/>
            <a:ext cx="1791528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photo printer.jp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84168" y="2852936"/>
            <a:ext cx="2466975" cy="184785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772816"/>
            <a:ext cx="1224136" cy="1407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725144"/>
            <a:ext cx="1368152" cy="14572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33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5961856" cy="792088"/>
          </a:xfrm>
        </p:spPr>
        <p:txBody>
          <a:bodyPr/>
          <a:lstStyle/>
          <a:p>
            <a:r>
              <a:rPr lang="ms-MY" dirty="0" smtClean="0"/>
              <a:t>Audio</a:t>
            </a:r>
            <a:endParaRPr lang="ms-MY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27584" y="980728"/>
          <a:ext cx="7488832" cy="552813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4416"/>
                <a:gridCol w="3744416"/>
              </a:tblGrid>
              <a:tr h="345638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Peranti</a:t>
                      </a:r>
                      <a:r>
                        <a:rPr lang="en-US" baseline="0" dirty="0" smtClean="0"/>
                        <a:t> Input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Peranti</a:t>
                      </a:r>
                      <a:r>
                        <a:rPr lang="en-US" dirty="0" smtClean="0"/>
                        <a:t> Output</a:t>
                      </a:r>
                      <a:endParaRPr lang="en-MY" dirty="0"/>
                    </a:p>
                  </a:txBody>
                  <a:tcPr/>
                </a:tc>
              </a:tr>
              <a:tr h="1641782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Mikrofon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Pembesar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Suara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(</a:t>
                      </a:r>
                      <a:r>
                        <a:rPr lang="en-US" i="1" dirty="0" smtClean="0"/>
                        <a:t>Speaker)</a:t>
                      </a:r>
                      <a:endParaRPr lang="en-MY" i="1" dirty="0"/>
                    </a:p>
                  </a:txBody>
                  <a:tcPr/>
                </a:tc>
              </a:tr>
              <a:tr h="144016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2000" i="1" dirty="0" smtClean="0"/>
                        <a:t>Midi Keyboard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ms-MY" sz="2000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Headphone</a:t>
                      </a:r>
                      <a:endParaRPr lang="en-MY" i="1" dirty="0"/>
                    </a:p>
                  </a:txBody>
                  <a:tcPr/>
                </a:tc>
              </a:tr>
              <a:tr h="1901011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1800" dirty="0" smtClean="0"/>
                        <a:t>Pembaca kad pintar (</a:t>
                      </a:r>
                      <a:r>
                        <a:rPr lang="ms-MY" sz="1800" i="1" dirty="0" smtClean="0"/>
                        <a:t>smartcard reader</a:t>
                      </a:r>
                      <a:r>
                        <a:rPr lang="ms-MY" sz="1800" dirty="0" smtClean="0"/>
                        <a:t>)</a:t>
                      </a:r>
                    </a:p>
                    <a:p>
                      <a:r>
                        <a:rPr lang="en-US" sz="1800" dirty="0" err="1" smtClean="0"/>
                        <a:t>juga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untuk</a:t>
                      </a:r>
                      <a:r>
                        <a:rPr lang="en-US" sz="1800" baseline="0" dirty="0" smtClean="0"/>
                        <a:t> </a:t>
                      </a:r>
                    </a:p>
                    <a:p>
                      <a:r>
                        <a:rPr lang="en-US" sz="1800" baseline="0" dirty="0" err="1" smtClean="0"/>
                        <a:t>grafik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dan</a:t>
                      </a:r>
                      <a:r>
                        <a:rPr lang="en-US" sz="1800" baseline="0" dirty="0" smtClean="0"/>
                        <a:t> video</a:t>
                      </a:r>
                      <a:endParaRPr lang="en-US" sz="1800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1" dirty="0" smtClean="0"/>
                        <a:t>Woofer</a:t>
                      </a:r>
                      <a:endParaRPr lang="en-MY" i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Picture 1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53" b="9493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12776"/>
            <a:ext cx="1610076" cy="1440160"/>
          </a:xfrm>
          <a:prstGeom prst="rect">
            <a:avLst/>
          </a:prstGeom>
        </p:spPr>
      </p:pic>
      <p:pic>
        <p:nvPicPr>
          <p:cNvPr id="17" name="Picture 16" descr="midi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0651" y="3356992"/>
            <a:ext cx="2107293" cy="1206195"/>
          </a:xfrm>
          <a:prstGeom prst="rect">
            <a:avLst/>
          </a:prstGeom>
        </p:spPr>
      </p:pic>
      <p:pic>
        <p:nvPicPr>
          <p:cNvPr id="19" name="Picture 18" descr="hp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6216" y="3212976"/>
            <a:ext cx="1374260" cy="1368152"/>
          </a:xfrm>
          <a:prstGeom prst="rect">
            <a:avLst/>
          </a:prstGeom>
        </p:spPr>
      </p:pic>
      <p:pic>
        <p:nvPicPr>
          <p:cNvPr id="20" name="Picture 19" descr="woofer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2160" y="4869160"/>
            <a:ext cx="2016224" cy="1621044"/>
          </a:xfrm>
          <a:prstGeom prst="rect">
            <a:avLst/>
          </a:prstGeom>
        </p:spPr>
      </p:pic>
      <p:pic>
        <p:nvPicPr>
          <p:cNvPr id="21" name="Picture 20" descr="speaker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8224" y="1412776"/>
            <a:ext cx="1573758" cy="172819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941168"/>
            <a:ext cx="2304256" cy="1628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33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5961856" cy="792088"/>
          </a:xfrm>
        </p:spPr>
        <p:txBody>
          <a:bodyPr/>
          <a:lstStyle/>
          <a:p>
            <a:r>
              <a:rPr lang="ms-MY" dirty="0" smtClean="0"/>
              <a:t>Video</a:t>
            </a:r>
            <a:endParaRPr lang="ms-MY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27584" y="980728"/>
          <a:ext cx="7488832" cy="5541707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4416"/>
                <a:gridCol w="3744416"/>
              </a:tblGrid>
              <a:tr h="339813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Peranti</a:t>
                      </a:r>
                      <a:r>
                        <a:rPr lang="en-US" baseline="0" dirty="0" smtClean="0"/>
                        <a:t> Input</a:t>
                      </a:r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Peranti</a:t>
                      </a:r>
                      <a:r>
                        <a:rPr lang="en-US" dirty="0" smtClean="0"/>
                        <a:t> Output</a:t>
                      </a:r>
                      <a:endParaRPr lang="en-MY" dirty="0"/>
                    </a:p>
                  </a:txBody>
                  <a:tcPr/>
                </a:tc>
              </a:tr>
              <a:tr h="1722472">
                <a:tc>
                  <a:txBody>
                    <a:bodyPr/>
                    <a:lstStyle/>
                    <a:p>
                      <a:r>
                        <a:rPr lang="en-US" i="1" dirty="0" smtClean="0"/>
                        <a:t>Web</a:t>
                      </a:r>
                      <a:r>
                        <a:rPr lang="en-US" i="1" baseline="0" dirty="0" smtClean="0"/>
                        <a:t>cam</a:t>
                      </a:r>
                      <a:endParaRPr lang="en-US" i="1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i="0" dirty="0" err="1" smtClean="0"/>
                        <a:t>Projektor</a:t>
                      </a:r>
                      <a:r>
                        <a:rPr lang="en-US" i="1" dirty="0" smtClean="0"/>
                        <a:t> </a:t>
                      </a:r>
                      <a:r>
                        <a:rPr lang="en-US" i="0" dirty="0" smtClean="0"/>
                        <a:t>LCD</a:t>
                      </a:r>
                      <a:r>
                        <a:rPr lang="en-US" i="0" baseline="0" dirty="0" smtClean="0"/>
                        <a:t> </a:t>
                      </a:r>
                      <a:r>
                        <a:rPr lang="en-US" i="0" dirty="0" err="1" smtClean="0"/>
                        <a:t>atau</a:t>
                      </a:r>
                      <a:r>
                        <a:rPr lang="en-US" i="0" baseline="0" dirty="0" smtClean="0"/>
                        <a:t> </a:t>
                      </a:r>
                      <a:r>
                        <a:rPr lang="en-US" i="0" baseline="0" dirty="0" err="1" smtClean="0"/>
                        <a:t>projektor</a:t>
                      </a:r>
                      <a:r>
                        <a:rPr lang="en-US" i="0" baseline="0" dirty="0" smtClean="0"/>
                        <a:t> DLP</a:t>
                      </a:r>
                    </a:p>
                    <a:p>
                      <a:endParaRPr lang="en-MY" i="1" dirty="0"/>
                    </a:p>
                  </a:txBody>
                  <a:tcPr/>
                </a:tc>
              </a:tr>
              <a:tr h="141588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2000" dirty="0" smtClean="0"/>
                        <a:t>Video</a:t>
                      </a:r>
                      <a:r>
                        <a:rPr lang="ms-MY" sz="2000" baseline="0" dirty="0" smtClean="0"/>
                        <a:t> Kamera Digital</a:t>
                      </a:r>
                      <a:endParaRPr lang="ms-MY" sz="2000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i="1" dirty="0"/>
                    </a:p>
                  </a:txBody>
                  <a:tcPr/>
                </a:tc>
              </a:tr>
              <a:tr h="1670747">
                <a:tc>
                  <a:txBody>
                    <a:bodyPr/>
                    <a:lstStyle/>
                    <a:p>
                      <a:r>
                        <a:rPr lang="en-US" dirty="0" smtClean="0"/>
                        <a:t>CCTV</a:t>
                      </a:r>
                    </a:p>
                    <a:p>
                      <a:endParaRPr lang="en-MY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MY" i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" name="Picture 10" descr="dvc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5736" y="3212976"/>
            <a:ext cx="1791643" cy="1791643"/>
          </a:xfrm>
          <a:prstGeom prst="rect">
            <a:avLst/>
          </a:prstGeom>
        </p:spPr>
      </p:pic>
      <p:pic>
        <p:nvPicPr>
          <p:cNvPr id="12" name="Picture 11" descr="cctv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784" y="5013176"/>
            <a:ext cx="1440160" cy="1459534"/>
          </a:xfrm>
          <a:prstGeom prst="rect">
            <a:avLst/>
          </a:prstGeom>
        </p:spPr>
      </p:pic>
      <p:pic>
        <p:nvPicPr>
          <p:cNvPr id="13" name="Picture 12" descr="web camera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776" y="1556792"/>
            <a:ext cx="1512168" cy="1512168"/>
          </a:xfrm>
          <a:prstGeom prst="rect">
            <a:avLst/>
          </a:prstGeom>
        </p:spPr>
      </p:pic>
      <p:pic>
        <p:nvPicPr>
          <p:cNvPr id="14" name="Picture 13" descr="dlp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6096" y="4005064"/>
            <a:ext cx="2590800" cy="1762125"/>
          </a:xfrm>
          <a:prstGeom prst="rect">
            <a:avLst/>
          </a:prstGeom>
        </p:spPr>
      </p:pic>
      <p:pic>
        <p:nvPicPr>
          <p:cNvPr id="15" name="Picture 14" descr="lcd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8104" y="2060848"/>
            <a:ext cx="24003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3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5961856" cy="792088"/>
          </a:xfrm>
        </p:spPr>
        <p:txBody>
          <a:bodyPr/>
          <a:lstStyle/>
          <a:p>
            <a:r>
              <a:rPr lang="ms-MY" dirty="0" smtClean="0"/>
              <a:t>Arahan</a:t>
            </a:r>
            <a:endParaRPr lang="ms-MY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899592" y="1268760"/>
          <a:ext cx="3744416" cy="38709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744416"/>
              </a:tblGrid>
              <a:tr h="339813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Peranti</a:t>
                      </a:r>
                      <a:r>
                        <a:rPr lang="en-US" baseline="0" dirty="0" smtClean="0"/>
                        <a:t> Input</a:t>
                      </a:r>
                      <a:endParaRPr lang="en-MY" dirty="0"/>
                    </a:p>
                  </a:txBody>
                  <a:tcPr/>
                </a:tc>
              </a:tr>
              <a:tr h="1722472">
                <a:tc>
                  <a:txBody>
                    <a:bodyPr/>
                    <a:lstStyle/>
                    <a:p>
                      <a:r>
                        <a:rPr lang="en-US" i="0" dirty="0" err="1" smtClean="0"/>
                        <a:t>Tetikus</a:t>
                      </a:r>
                      <a:r>
                        <a:rPr lang="en-US" i="0" baseline="0" dirty="0" smtClean="0"/>
                        <a:t> (</a:t>
                      </a:r>
                      <a:r>
                        <a:rPr lang="en-US" i="1" baseline="0" dirty="0" smtClean="0"/>
                        <a:t>Mouse)</a:t>
                      </a:r>
                      <a:endParaRPr lang="en-US" i="0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MY" dirty="0"/>
                    </a:p>
                  </a:txBody>
                  <a:tcPr/>
                </a:tc>
              </a:tr>
              <a:tr h="1415888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ms-MY" sz="2000" dirty="0" smtClean="0"/>
                        <a:t>Kayu Bedik (</a:t>
                      </a:r>
                      <a:r>
                        <a:rPr lang="ms-MY" sz="2000" i="1" dirty="0" smtClean="0"/>
                        <a:t>Joystick)</a:t>
                      </a:r>
                      <a:endParaRPr lang="ms-MY" sz="2000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771800" y="1916832"/>
            <a:ext cx="1721840" cy="1466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6154" l="58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501008"/>
            <a:ext cx="1836204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3303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dirty="0" smtClean="0"/>
              <a:t>Storan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s-MY" dirty="0"/>
              <a:t>Digunakan untuk menyimpan data, perisian aplikasi </a:t>
            </a:r>
            <a:r>
              <a:rPr lang="ms-MY" dirty="0" smtClean="0"/>
              <a:t>dan </a:t>
            </a:r>
            <a:r>
              <a:rPr lang="ms-MY" dirty="0"/>
              <a:t>perisian sistem pengoperasian</a:t>
            </a:r>
            <a:r>
              <a:rPr lang="ms-MY" dirty="0" smtClean="0"/>
              <a:t>.</a:t>
            </a:r>
          </a:p>
          <a:p>
            <a:pPr marL="0" indent="0">
              <a:buNone/>
            </a:pPr>
            <a:r>
              <a:rPr lang="ms-MY" dirty="0" smtClean="0"/>
              <a:t> </a:t>
            </a:r>
            <a:endParaRPr lang="ms-MY" dirty="0"/>
          </a:p>
          <a:p>
            <a:r>
              <a:rPr lang="ms-MY" dirty="0" smtClean="0"/>
              <a:t>Contoh </a:t>
            </a:r>
            <a:r>
              <a:rPr lang="ms-MY" dirty="0"/>
              <a:t>media storan</a:t>
            </a:r>
          </a:p>
          <a:p>
            <a:pPr lvl="1"/>
            <a:r>
              <a:rPr lang="ms-MY" dirty="0" smtClean="0"/>
              <a:t>Pita </a:t>
            </a:r>
            <a:r>
              <a:rPr lang="ms-MY" dirty="0"/>
              <a:t>magnet (magnetic tape)</a:t>
            </a:r>
          </a:p>
          <a:p>
            <a:pPr lvl="1"/>
            <a:r>
              <a:rPr lang="ms-MY" dirty="0" smtClean="0"/>
              <a:t>Cakera </a:t>
            </a:r>
            <a:r>
              <a:rPr lang="ms-MY" dirty="0"/>
              <a:t>liut (magnetic disc)</a:t>
            </a:r>
          </a:p>
          <a:p>
            <a:pPr lvl="1"/>
            <a:r>
              <a:rPr lang="ms-MY" dirty="0" smtClean="0"/>
              <a:t>Cakera </a:t>
            </a:r>
            <a:r>
              <a:rPr lang="ms-MY" dirty="0"/>
              <a:t>keras (hard disc)</a:t>
            </a:r>
          </a:p>
          <a:p>
            <a:pPr lvl="1"/>
            <a:r>
              <a:rPr lang="ms-MY" dirty="0" smtClean="0"/>
              <a:t>Cakera </a:t>
            </a:r>
            <a:r>
              <a:rPr lang="ms-MY" dirty="0"/>
              <a:t>optik (compact disc/digital video data)</a:t>
            </a:r>
          </a:p>
        </p:txBody>
      </p:sp>
    </p:spTree>
    <p:extLst>
      <p:ext uri="{BB962C8B-B14F-4D97-AF65-F5344CB8AC3E}">
        <p14:creationId xmlns:p14="http://schemas.microsoft.com/office/powerpoint/2010/main" val="255409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3945632" cy="792088"/>
          </a:xfrm>
        </p:spPr>
        <p:txBody>
          <a:bodyPr/>
          <a:lstStyle/>
          <a:p>
            <a:r>
              <a:rPr lang="ms-MY" dirty="0" smtClean="0"/>
              <a:t>Media Storan</a:t>
            </a:r>
            <a:endParaRPr lang="ms-MY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812" y="1484785"/>
            <a:ext cx="2438803" cy="1800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311" b="98301" l="7293" r="899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12" y="3491295"/>
            <a:ext cx="3121225" cy="2345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4082928"/>
            <a:ext cx="1944216" cy="1938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392744" y="5982098"/>
            <a:ext cx="5292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ms-MY" dirty="0" smtClean="0"/>
              <a:t>Cakera </a:t>
            </a:r>
            <a:r>
              <a:rPr lang="ms-MY" dirty="0"/>
              <a:t>optik (compact disc/digital video data)</a:t>
            </a:r>
          </a:p>
        </p:txBody>
      </p:sp>
      <p:sp>
        <p:nvSpPr>
          <p:cNvPr id="9" name="Rectangle 8"/>
          <p:cNvSpPr/>
          <p:nvPr/>
        </p:nvSpPr>
        <p:spPr>
          <a:xfrm>
            <a:off x="107504" y="3343739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ms-MY" dirty="0"/>
              <a:t>Pita magnet (magnetic tape)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27984" y="5301208"/>
            <a:ext cx="3377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ms-MY" dirty="0"/>
              <a:t>Cakera liut (magnetic disc)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283968" y="2924944"/>
            <a:ext cx="31726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ms-MY" dirty="0"/>
              <a:t>Cakera keras (hard disc)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573016"/>
            <a:ext cx="3164356" cy="1538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052736"/>
            <a:ext cx="2486025" cy="18383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55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67TGp_education_e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nari_tes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ri_test 1">
        <a:dk1>
          <a:srgbClr val="2A4C41"/>
        </a:dk1>
        <a:lt1>
          <a:srgbClr val="FFFFFF"/>
        </a:lt1>
        <a:dk2>
          <a:srgbClr val="000000"/>
        </a:dk2>
        <a:lt2>
          <a:srgbClr val="DDDDDD"/>
        </a:lt2>
        <a:accent1>
          <a:srgbClr val="42A693"/>
        </a:accent1>
        <a:accent2>
          <a:srgbClr val="BDC761"/>
        </a:accent2>
        <a:accent3>
          <a:srgbClr val="FFFFFF"/>
        </a:accent3>
        <a:accent4>
          <a:srgbClr val="224036"/>
        </a:accent4>
        <a:accent5>
          <a:srgbClr val="B0D0C8"/>
        </a:accent5>
        <a:accent6>
          <a:srgbClr val="ABB457"/>
        </a:accent6>
        <a:hlink>
          <a:srgbClr val="91CB65"/>
        </a:hlink>
        <a:folHlink>
          <a:srgbClr val="749B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2">
        <a:dk1>
          <a:srgbClr val="7B5437"/>
        </a:dk1>
        <a:lt1>
          <a:srgbClr val="FFFFFF"/>
        </a:lt1>
        <a:dk2>
          <a:srgbClr val="000000"/>
        </a:dk2>
        <a:lt2>
          <a:srgbClr val="DDDDDD"/>
        </a:lt2>
        <a:accent1>
          <a:srgbClr val="DA740E"/>
        </a:accent1>
        <a:accent2>
          <a:srgbClr val="E4C244"/>
        </a:accent2>
        <a:accent3>
          <a:srgbClr val="FFFFFF"/>
        </a:accent3>
        <a:accent4>
          <a:srgbClr val="68462D"/>
        </a:accent4>
        <a:accent5>
          <a:srgbClr val="EABCAA"/>
        </a:accent5>
        <a:accent6>
          <a:srgbClr val="CFB03D"/>
        </a:accent6>
        <a:hlink>
          <a:srgbClr val="C3D15F"/>
        </a:hlink>
        <a:folHlink>
          <a:srgbClr val="3B70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3">
        <a:dk1>
          <a:srgbClr val="2A487E"/>
        </a:dk1>
        <a:lt1>
          <a:srgbClr val="FFFFFF"/>
        </a:lt1>
        <a:dk2>
          <a:srgbClr val="000000"/>
        </a:dk2>
        <a:lt2>
          <a:srgbClr val="DDDDDD"/>
        </a:lt2>
        <a:accent1>
          <a:srgbClr val="005AB4"/>
        </a:accent1>
        <a:accent2>
          <a:srgbClr val="DE9254"/>
        </a:accent2>
        <a:accent3>
          <a:srgbClr val="FFFFFF"/>
        </a:accent3>
        <a:accent4>
          <a:srgbClr val="223C6B"/>
        </a:accent4>
        <a:accent5>
          <a:srgbClr val="AAB5D6"/>
        </a:accent5>
        <a:accent6>
          <a:srgbClr val="C9844B"/>
        </a:accent6>
        <a:hlink>
          <a:srgbClr val="7CA7CE"/>
        </a:hlink>
        <a:folHlink>
          <a:srgbClr val="C1BE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3277</TotalTime>
  <Words>274</Words>
  <Application>Microsoft Office PowerPoint</Application>
  <PresentationFormat>On-screen Show (4:3)</PresentationFormat>
  <Paragraphs>118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Trebuchet MS</vt:lpstr>
      <vt:lpstr>Verdana</vt:lpstr>
      <vt:lpstr>Wingdings</vt:lpstr>
      <vt:lpstr>267TGp_education_e</vt:lpstr>
      <vt:lpstr>PowerPoint Presentation</vt:lpstr>
      <vt:lpstr>PowerPoint Presentation</vt:lpstr>
      <vt:lpstr>Teks</vt:lpstr>
      <vt:lpstr>Grafik</vt:lpstr>
      <vt:lpstr>Audio</vt:lpstr>
      <vt:lpstr>Video</vt:lpstr>
      <vt:lpstr>Arahan</vt:lpstr>
      <vt:lpstr>Storan</vt:lpstr>
      <vt:lpstr>Media Storan</vt:lpstr>
      <vt:lpstr>Media Storan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 Merentas Kurikulum</dc:title>
  <dc:creator>muntasir UPKK BPK</dc:creator>
  <cp:lastModifiedBy>User</cp:lastModifiedBy>
  <cp:revision>339</cp:revision>
  <dcterms:created xsi:type="dcterms:W3CDTF">2012-01-17T07:16:06Z</dcterms:created>
  <dcterms:modified xsi:type="dcterms:W3CDTF">2013-09-21T12:11:02Z</dcterms:modified>
</cp:coreProperties>
</file>