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5" r:id="rId2"/>
    <p:sldId id="329" r:id="rId3"/>
    <p:sldId id="342" r:id="rId4"/>
    <p:sldId id="330" r:id="rId5"/>
    <p:sldId id="341" r:id="rId6"/>
    <p:sldId id="332" r:id="rId7"/>
    <p:sldId id="336" r:id="rId8"/>
    <p:sldId id="337" r:id="rId9"/>
    <p:sldId id="331" r:id="rId10"/>
    <p:sldId id="338" r:id="rId11"/>
    <p:sldId id="333" r:id="rId12"/>
    <p:sldId id="339" r:id="rId13"/>
    <p:sldId id="334" r:id="rId14"/>
    <p:sldId id="340" r:id="rId15"/>
    <p:sldId id="343" r:id="rId16"/>
    <p:sldId id="344" r:id="rId17"/>
    <p:sldId id="345" r:id="rId18"/>
    <p:sldId id="346" r:id="rId19"/>
    <p:sldId id="312" r:id="rId20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D8217"/>
    <a:srgbClr val="F09942"/>
    <a:srgbClr val="C06F04"/>
    <a:srgbClr val="FFFF00"/>
    <a:srgbClr val="AB5A01"/>
    <a:srgbClr val="CCB1D7"/>
    <a:srgbClr val="CCB1EB"/>
    <a:srgbClr val="E5D8EB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86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5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152" y="91104"/>
            <a:ext cx="453085" cy="37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6407805"/>
            <a:ext cx="453085" cy="377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915816" y="4788441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ms-MY" sz="3200" dirty="0" smtClean="0"/>
              <a:t>PERWAKILAN DATA</a:t>
            </a:r>
            <a:endParaRPr lang="ms-MY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7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5616624" cy="792088"/>
          </a:xfrm>
        </p:spPr>
        <p:txBody>
          <a:bodyPr/>
          <a:lstStyle/>
          <a:p>
            <a:r>
              <a:rPr lang="ms-MY" dirty="0" smtClean="0"/>
              <a:t>SISTEM PERNOMBORAN</a:t>
            </a:r>
            <a:endParaRPr lang="ms-MY" dirty="0"/>
          </a:p>
        </p:txBody>
      </p:sp>
      <p:grpSp>
        <p:nvGrpSpPr>
          <p:cNvPr id="48" name="Group 47"/>
          <p:cNvGrpSpPr/>
          <p:nvPr/>
        </p:nvGrpSpPr>
        <p:grpSpPr>
          <a:xfrm>
            <a:off x="179512" y="2420888"/>
            <a:ext cx="8784976" cy="3168352"/>
            <a:chOff x="179512" y="2708920"/>
            <a:chExt cx="8784976" cy="3168352"/>
          </a:xfrm>
        </p:grpSpPr>
        <p:sp>
          <p:nvSpPr>
            <p:cNvPr id="4" name="Rectangle 3"/>
            <p:cNvSpPr/>
            <p:nvPr/>
          </p:nvSpPr>
          <p:spPr bwMode="auto">
            <a:xfrm>
              <a:off x="3131840" y="2708920"/>
              <a:ext cx="2376264" cy="648072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>
                  <a:solidFill>
                    <a:schemeClr val="bg1"/>
                  </a:solidFill>
                </a:rPr>
                <a:t>ASAS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NOMBOR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179512" y="4437112"/>
              <a:ext cx="1656184" cy="86409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ASAS DUA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2555776" y="4437112"/>
              <a:ext cx="1656184" cy="864096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ASAS</a:t>
              </a: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latin typeface="Arial" charset="0"/>
                </a:rPr>
                <a:t> </a:t>
              </a: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SEPULUH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5004048" y="4437112"/>
              <a:ext cx="1656184" cy="864096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ASAS</a:t>
              </a: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2">
                      <a:lumMod val="75000"/>
                    </a:schemeClr>
                  </a:solidFill>
                  <a:effectLst/>
                  <a:latin typeface="Arial" charset="0"/>
                </a:rPr>
                <a:t> </a:t>
              </a: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LAPAN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308304" y="4437112"/>
              <a:ext cx="1656184" cy="864096"/>
            </a:xfrm>
            <a:prstGeom prst="rect">
              <a:avLst/>
            </a:prstGeom>
            <a:solidFill>
              <a:srgbClr val="7030A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</a:rPr>
                <a:t>ASAS ENAM BELAS</a:t>
              </a: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 bwMode="auto">
            <a:xfrm>
              <a:off x="899592" y="4005064"/>
              <a:ext cx="734481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2" name="Straight Connector 21"/>
            <p:cNvCxnSpPr/>
            <p:nvPr/>
          </p:nvCxnSpPr>
          <p:spPr bwMode="auto">
            <a:xfrm>
              <a:off x="899592" y="5877272"/>
              <a:ext cx="7344816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4" name="Straight Connector 23"/>
            <p:cNvCxnSpPr/>
            <p:nvPr/>
          </p:nvCxnSpPr>
          <p:spPr bwMode="auto">
            <a:xfrm>
              <a:off x="4283968" y="3212976"/>
              <a:ext cx="0" cy="79208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>
              <a:off x="899592" y="4005064"/>
              <a:ext cx="0" cy="43204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28" name="Straight Arrow Connector 27"/>
            <p:cNvCxnSpPr/>
            <p:nvPr/>
          </p:nvCxnSpPr>
          <p:spPr bwMode="auto">
            <a:xfrm>
              <a:off x="8244408" y="4005064"/>
              <a:ext cx="0" cy="43204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6" name="Straight Arrow Connector 35"/>
            <p:cNvCxnSpPr/>
            <p:nvPr/>
          </p:nvCxnSpPr>
          <p:spPr bwMode="auto">
            <a:xfrm flipV="1">
              <a:off x="899592" y="5301208"/>
              <a:ext cx="0" cy="576064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8" name="Straight Arrow Connector 37"/>
            <p:cNvCxnSpPr/>
            <p:nvPr/>
          </p:nvCxnSpPr>
          <p:spPr bwMode="auto">
            <a:xfrm flipV="1">
              <a:off x="8244408" y="5301208"/>
              <a:ext cx="0" cy="576064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0" name="Straight Arrow Connector 39"/>
            <p:cNvCxnSpPr/>
            <p:nvPr/>
          </p:nvCxnSpPr>
          <p:spPr bwMode="auto">
            <a:xfrm>
              <a:off x="4283968" y="472514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2" name="Straight Arrow Connector 41"/>
            <p:cNvCxnSpPr/>
            <p:nvPr/>
          </p:nvCxnSpPr>
          <p:spPr bwMode="auto">
            <a:xfrm>
              <a:off x="1907704" y="472514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>
              <a:off x="6732240" y="472514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 flipH="1">
              <a:off x="1907704" y="508518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 flipH="1">
              <a:off x="4283968" y="508518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47" name="Straight Arrow Connector 46"/>
            <p:cNvCxnSpPr/>
            <p:nvPr/>
          </p:nvCxnSpPr>
          <p:spPr bwMode="auto">
            <a:xfrm flipH="1">
              <a:off x="6732240" y="5085184"/>
              <a:ext cx="576064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50" name="TextBox 49"/>
          <p:cNvSpPr txBox="1"/>
          <p:nvPr/>
        </p:nvSpPr>
        <p:spPr>
          <a:xfrm>
            <a:off x="755576" y="1340768"/>
            <a:ext cx="73448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nombor</a:t>
            </a:r>
            <a:r>
              <a:rPr lang="en-US" dirty="0" smtClean="0"/>
              <a:t> yang </a:t>
            </a:r>
            <a:r>
              <a:rPr lang="en-US" dirty="0" err="1" smtClean="0"/>
              <a:t>digunakan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Pernomboran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seperti</a:t>
            </a:r>
            <a:r>
              <a:rPr lang="en-US" dirty="0" smtClean="0"/>
              <a:t> di </a:t>
            </a:r>
            <a:r>
              <a:rPr lang="en-US" dirty="0" err="1" smtClean="0"/>
              <a:t>bawah</a:t>
            </a:r>
            <a:r>
              <a:rPr lang="en-US" dirty="0" smtClean="0"/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2771800" y="5013176"/>
            <a:ext cx="10182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ecimal</a:t>
            </a:r>
            <a:endParaRPr lang="en-US" dirty="0"/>
          </a:p>
        </p:txBody>
      </p:sp>
      <p:sp>
        <p:nvSpPr>
          <p:cNvPr id="53" name="TextBox 52"/>
          <p:cNvSpPr txBox="1"/>
          <p:nvPr/>
        </p:nvSpPr>
        <p:spPr>
          <a:xfrm>
            <a:off x="459656" y="5085184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Binari</a:t>
            </a:r>
            <a:endParaRPr lang="en-US" dirty="0"/>
          </a:p>
        </p:txBody>
      </p:sp>
      <p:sp>
        <p:nvSpPr>
          <p:cNvPr id="54" name="TextBox 53"/>
          <p:cNvSpPr txBox="1"/>
          <p:nvPr/>
        </p:nvSpPr>
        <p:spPr>
          <a:xfrm>
            <a:off x="5587033" y="5013176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Octal</a:t>
            </a:r>
            <a:endParaRPr lang="en-US" dirty="0"/>
          </a:p>
        </p:txBody>
      </p:sp>
      <p:sp>
        <p:nvSpPr>
          <p:cNvPr id="55" name="TextBox 54"/>
          <p:cNvSpPr txBox="1"/>
          <p:nvPr/>
        </p:nvSpPr>
        <p:spPr>
          <a:xfrm>
            <a:off x="7303366" y="5013176"/>
            <a:ext cx="15953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Hexa</a:t>
            </a:r>
            <a:r>
              <a:rPr lang="en-US" dirty="0" smtClean="0"/>
              <a:t>-decimal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03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/>
              <a:t>Asas Nombor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/>
              <a:t>N</a:t>
            </a:r>
            <a:r>
              <a:rPr lang="ms-MY" dirty="0" smtClean="0"/>
              <a:t>ombor asas sepuluh </a:t>
            </a:r>
            <a:r>
              <a:rPr lang="ms-MY" dirty="0"/>
              <a:t>menggunakan </a:t>
            </a:r>
            <a:r>
              <a:rPr lang="ms-MY" dirty="0" smtClean="0"/>
              <a:t>sepuluh </a:t>
            </a:r>
            <a:r>
              <a:rPr lang="ms-MY" dirty="0"/>
              <a:t>simbol yang digunakan </a:t>
            </a:r>
            <a:r>
              <a:rPr lang="ms-MY" dirty="0" smtClean="0"/>
              <a:t>iaitu </a:t>
            </a:r>
            <a:r>
              <a:rPr lang="ms-MY" dirty="0"/>
              <a:t>0,1,2,3,4,5,6,7,8 dan 9. </a:t>
            </a:r>
            <a:endParaRPr lang="ms-MY" dirty="0" smtClean="0"/>
          </a:p>
          <a:p>
            <a:r>
              <a:rPr lang="ms-MY" dirty="0" smtClean="0"/>
              <a:t>Maka </a:t>
            </a:r>
            <a:r>
              <a:rPr lang="ms-MY" dirty="0"/>
              <a:t>jika diberi satu rentetan digit seperti </a:t>
            </a:r>
            <a:r>
              <a:rPr lang="ms-MY" dirty="0" smtClean="0"/>
              <a:t>458, </a:t>
            </a:r>
            <a:r>
              <a:rPr lang="ms-MY" dirty="0"/>
              <a:t>ia bolehlah diterjemahkan untuk mewakili kuantiti seperti pernyataan </a:t>
            </a:r>
            <a:r>
              <a:rPr lang="ms-MY" dirty="0" smtClean="0"/>
              <a:t>berikut</a:t>
            </a:r>
          </a:p>
          <a:p>
            <a:pPr marL="0" indent="0">
              <a:buNone/>
            </a:pPr>
            <a:r>
              <a:rPr lang="ms-MY" dirty="0" smtClean="0"/>
              <a:t>			4  5 8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1616692" y="4034974"/>
            <a:ext cx="4287215" cy="1697392"/>
            <a:chOff x="1616692" y="4034974"/>
            <a:chExt cx="4287215" cy="1697392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4067944" y="4083888"/>
              <a:ext cx="1152128" cy="12099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7" name="Straight Arrow Connector 6"/>
            <p:cNvCxnSpPr/>
            <p:nvPr/>
          </p:nvCxnSpPr>
          <p:spPr bwMode="auto">
            <a:xfrm>
              <a:off x="3743728" y="4068288"/>
              <a:ext cx="0" cy="12099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H="1">
              <a:off x="2138630" y="4034974"/>
              <a:ext cx="1296144" cy="120999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9" name="TextBox 18"/>
            <p:cNvSpPr txBox="1"/>
            <p:nvPr/>
          </p:nvSpPr>
          <p:spPr>
            <a:xfrm>
              <a:off x="1616692" y="5349779"/>
              <a:ext cx="104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(4 x 10²)</a:t>
              </a:r>
              <a:endParaRPr lang="en-US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257974" y="5350842"/>
              <a:ext cx="1043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(5 </a:t>
              </a:r>
              <a:r>
                <a:rPr lang="en-US" dirty="0" smtClean="0"/>
                <a:t>x 10¹)</a:t>
              </a:r>
              <a:endParaRPr lang="en-US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852016" y="5363034"/>
              <a:ext cx="10518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(8 </a:t>
              </a:r>
              <a:r>
                <a:rPr lang="en-US" dirty="0" smtClean="0"/>
                <a:t>x 10º)</a:t>
              </a:r>
              <a:endParaRPr lang="en-US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411760" y="5805264"/>
            <a:ext cx="2710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Nombor</a:t>
            </a:r>
            <a:r>
              <a:rPr lang="en-US" dirty="0" smtClean="0"/>
              <a:t>  </a:t>
            </a:r>
            <a:r>
              <a:rPr lang="en-US" dirty="0" err="1" smtClean="0"/>
              <a:t>asas</a:t>
            </a:r>
            <a:r>
              <a:rPr lang="en-US" dirty="0" smtClean="0"/>
              <a:t>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0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3945632" cy="792088"/>
          </a:xfrm>
        </p:spPr>
        <p:txBody>
          <a:bodyPr/>
          <a:lstStyle/>
          <a:p>
            <a:r>
              <a:rPr lang="ms-MY" dirty="0" smtClean="0"/>
              <a:t>Asas Nombor</a:t>
            </a:r>
            <a:endParaRPr lang="ms-MY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Selain</a:t>
            </a:r>
            <a:r>
              <a:rPr lang="en-US" dirty="0"/>
              <a:t> </a:t>
            </a:r>
            <a:r>
              <a:rPr lang="en-US" dirty="0" err="1"/>
              <a:t>daripada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nombor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r>
              <a:rPr lang="en-US" dirty="0" smtClean="0"/>
              <a:t>, </a:t>
            </a:r>
            <a:r>
              <a:rPr lang="en-US" dirty="0" err="1"/>
              <a:t>terdapat</a:t>
            </a:r>
            <a:r>
              <a:rPr lang="en-US" dirty="0"/>
              <a:t> </a:t>
            </a:r>
            <a:r>
              <a:rPr lang="en-US" dirty="0" err="1"/>
              <a:t>juga</a:t>
            </a:r>
            <a:r>
              <a:rPr lang="en-US" dirty="0"/>
              <a:t> </a:t>
            </a:r>
            <a:r>
              <a:rPr lang="en-US" dirty="0" err="1"/>
              <a:t>sistem</a:t>
            </a:r>
            <a:r>
              <a:rPr lang="en-US" dirty="0"/>
              <a:t> </a:t>
            </a:r>
            <a:r>
              <a:rPr lang="en-US" dirty="0" err="1"/>
              <a:t>nombor</a:t>
            </a:r>
            <a:r>
              <a:rPr lang="en-US" dirty="0"/>
              <a:t> yang lain </a:t>
            </a:r>
            <a:r>
              <a:rPr lang="en-US" dirty="0" err="1"/>
              <a:t>seperti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(2</a:t>
            </a:r>
            <a:r>
              <a:rPr lang="en-US" dirty="0"/>
              <a:t>),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lapan</a:t>
            </a:r>
            <a:r>
              <a:rPr lang="en-US" dirty="0" smtClean="0"/>
              <a:t> (8</a:t>
            </a:r>
            <a:r>
              <a:rPr lang="en-US" dirty="0"/>
              <a:t>)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enam</a:t>
            </a:r>
            <a:r>
              <a:rPr lang="en-US" dirty="0" smtClean="0"/>
              <a:t> </a:t>
            </a:r>
            <a:r>
              <a:rPr lang="en-US" dirty="0" err="1" smtClean="0"/>
              <a:t>belas</a:t>
            </a:r>
            <a:r>
              <a:rPr lang="en-US" dirty="0" smtClean="0"/>
              <a:t> (16</a:t>
            </a:r>
            <a:r>
              <a:rPr lang="en-US" dirty="0" smtClean="0"/>
              <a:t>).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pernomboran</a:t>
            </a:r>
            <a:r>
              <a:rPr lang="en-US" dirty="0" smtClean="0"/>
              <a:t> </a:t>
            </a:r>
            <a:r>
              <a:rPr lang="en-US" dirty="0" err="1" smtClean="0"/>
              <a:t>tersebut</a:t>
            </a:r>
            <a:r>
              <a:rPr lang="en-US" dirty="0" smtClean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penting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tugas-tugas</a:t>
            </a:r>
            <a:r>
              <a:rPr lang="en-US" dirty="0"/>
              <a:t> </a:t>
            </a:r>
            <a:r>
              <a:rPr lang="en-US" dirty="0" err="1"/>
              <a:t>komputer</a:t>
            </a:r>
            <a:r>
              <a:rPr lang="en-US" dirty="0"/>
              <a:t> digital.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/>
              <a:t>nombor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, </a:t>
            </a:r>
            <a:r>
              <a:rPr lang="en-US" dirty="0"/>
              <a:t>digit yang </a:t>
            </a:r>
            <a:r>
              <a:rPr lang="en-US" dirty="0" err="1"/>
              <a:t>digunakan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 0 </a:t>
            </a:r>
            <a:r>
              <a:rPr lang="en-US" dirty="0" err="1"/>
              <a:t>dan</a:t>
            </a:r>
            <a:r>
              <a:rPr lang="en-US" dirty="0"/>
              <a:t> 1;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lapan</a:t>
            </a:r>
            <a:r>
              <a:rPr lang="en-US" dirty="0" smtClean="0"/>
              <a:t> </a:t>
            </a:r>
            <a:r>
              <a:rPr lang="en-US" dirty="0"/>
              <a:t>pula 0,1,2,3,4,5,6 </a:t>
            </a:r>
            <a:r>
              <a:rPr lang="en-US" dirty="0" err="1"/>
              <a:t>dan</a:t>
            </a:r>
            <a:r>
              <a:rPr lang="en-US" dirty="0"/>
              <a:t> 7; </a:t>
            </a:r>
            <a:r>
              <a:rPr lang="en-US" dirty="0" err="1"/>
              <a:t>manakala</a:t>
            </a:r>
            <a:r>
              <a:rPr lang="en-US" dirty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enam</a:t>
            </a:r>
            <a:r>
              <a:rPr lang="en-US" dirty="0" smtClean="0"/>
              <a:t> </a:t>
            </a:r>
            <a:r>
              <a:rPr lang="en-US" dirty="0" err="1" smtClean="0"/>
              <a:t>belas</a:t>
            </a:r>
            <a:r>
              <a:rPr lang="en-US" dirty="0" smtClean="0"/>
              <a:t> </a:t>
            </a:r>
            <a:r>
              <a:rPr lang="en-US" dirty="0" err="1"/>
              <a:t>ialah</a:t>
            </a:r>
            <a:r>
              <a:rPr lang="en-US" dirty="0"/>
              <a:t> 0,1,2,3,4,5,6,7,8,9,A,B,C,D,E </a:t>
            </a:r>
            <a:r>
              <a:rPr lang="en-US" dirty="0" err="1"/>
              <a:t>dan</a:t>
            </a:r>
            <a:r>
              <a:rPr lang="en-US" dirty="0"/>
              <a:t> F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34455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/>
              <a:t>Jadual Asas Nombor</a:t>
            </a:r>
            <a:endParaRPr lang="ms-MY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453075"/>
              </p:ext>
            </p:extLst>
          </p:nvPr>
        </p:nvGraphicFramePr>
        <p:xfrm>
          <a:off x="1547664" y="1628796"/>
          <a:ext cx="5472608" cy="4502066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1440160"/>
                <a:gridCol w="1224136"/>
                <a:gridCol w="1224136"/>
                <a:gridCol w="1584176"/>
              </a:tblGrid>
              <a:tr h="9423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en-US" sz="1200" dirty="0" err="1">
                          <a:effectLst/>
                        </a:rPr>
                        <a:t>Perpuluhan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Desimal</a:t>
                      </a:r>
                      <a:r>
                        <a:rPr lang="en-US" sz="1200" dirty="0">
                          <a:effectLst/>
                        </a:rPr>
                        <a:t>(D)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en-US" sz="1200" dirty="0" err="1">
                          <a:effectLst/>
                        </a:rPr>
                        <a:t>Perduaan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Binari</a:t>
                      </a:r>
                      <a:r>
                        <a:rPr lang="en-US" sz="1200" dirty="0">
                          <a:effectLst/>
                        </a:rPr>
                        <a:t>(B)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 Perlapanan</a:t>
                      </a:r>
                      <a:endParaRPr lang="en-US" sz="110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>
                          <a:effectLst/>
                        </a:rPr>
                        <a:t>Octal(Q)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r>
                        <a:rPr lang="en-US" sz="1200" dirty="0" err="1">
                          <a:effectLst/>
                        </a:rPr>
                        <a:t>Perenambelasan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200" dirty="0" err="1">
                          <a:effectLst/>
                        </a:rPr>
                        <a:t>Hexa-Desimal</a:t>
                      </a:r>
                      <a:r>
                        <a:rPr lang="en-US" sz="1200" dirty="0">
                          <a:effectLst/>
                        </a:rPr>
                        <a:t>(H)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0000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0001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0010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0011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0100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0101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0110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0111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10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1001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1011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B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1101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1110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E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22248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1111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F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58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Proses </a:t>
            </a:r>
            <a:r>
              <a:rPr lang="en-US" dirty="0" err="1">
                <a:effectLst/>
              </a:rPr>
              <a:t>Pertukaran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Antara</a:t>
            </a:r>
            <a:r>
              <a:rPr lang="en-US" dirty="0">
                <a:effectLst/>
              </a:rPr>
              <a:t> </a:t>
            </a:r>
            <a:r>
              <a:rPr lang="en-US" dirty="0" err="1" smtClean="0">
                <a:effectLst/>
              </a:rPr>
              <a:t>Sistem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Pernomboran</a:t>
            </a:r>
            <a:endParaRPr lang="ms-MY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67544" y="1340768"/>
            <a:ext cx="7462042" cy="4752528"/>
          </a:xfrm>
        </p:spPr>
        <p:txBody>
          <a:bodyPr/>
          <a:lstStyle/>
          <a:p>
            <a:pPr marL="0" indent="0">
              <a:buNone/>
            </a:pP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Dua</a:t>
            </a:r>
            <a:r>
              <a:rPr lang="en-MY" b="1" u="sng" dirty="0" smtClean="0">
                <a:solidFill>
                  <a:srgbClr val="FF0000"/>
                </a:solidFill>
              </a:rPr>
              <a:t> (</a:t>
            </a:r>
            <a:r>
              <a:rPr lang="en-MY" b="1" u="sng" dirty="0" err="1" smtClean="0">
                <a:solidFill>
                  <a:srgbClr val="FF0000"/>
                </a:solidFill>
              </a:rPr>
              <a:t>Binari</a:t>
            </a:r>
            <a:r>
              <a:rPr lang="en-MY" b="1" u="sng" dirty="0" smtClean="0">
                <a:solidFill>
                  <a:srgbClr val="FF0000"/>
                </a:solidFill>
              </a:rPr>
              <a:t>) </a:t>
            </a:r>
            <a:r>
              <a:rPr lang="en-MY" b="1" u="sng" dirty="0" err="1" smtClean="0">
                <a:solidFill>
                  <a:srgbClr val="FF0000"/>
                </a:solidFill>
              </a:rPr>
              <a:t>kepada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Sepuluh</a:t>
            </a:r>
            <a:r>
              <a:rPr lang="en-MY" b="1" u="sng" dirty="0" smtClean="0">
                <a:solidFill>
                  <a:srgbClr val="FF0000"/>
                </a:solidFill>
              </a:rPr>
              <a:t> (Decimal) </a:t>
            </a:r>
          </a:p>
          <a:p>
            <a:pPr marL="0" indent="0">
              <a:buNone/>
            </a:pPr>
            <a:endParaRPr lang="en-MY" b="1" u="sng" dirty="0" smtClean="0">
              <a:solidFill>
                <a:srgbClr val="FF0000"/>
              </a:solidFill>
            </a:endParaRPr>
          </a:p>
          <a:p>
            <a:r>
              <a:rPr lang="en-MY" b="1" dirty="0" err="1" smtClean="0"/>
              <a:t>Kaedah</a:t>
            </a:r>
            <a:r>
              <a:rPr lang="en-MY" b="1" dirty="0" smtClean="0"/>
              <a:t> </a:t>
            </a:r>
            <a:r>
              <a:rPr lang="en-MY" b="1" dirty="0" err="1" smtClean="0"/>
              <a:t>penambahan</a:t>
            </a:r>
            <a:r>
              <a:rPr lang="en-MY" b="1" dirty="0" smtClean="0"/>
              <a:t> </a:t>
            </a:r>
            <a:r>
              <a:rPr lang="en-MY" b="1" dirty="0" err="1"/>
              <a:t>pemberat</a:t>
            </a:r>
            <a:r>
              <a:rPr lang="en-MY" b="1" dirty="0"/>
              <a:t> (sum-of-weights) </a:t>
            </a:r>
            <a:r>
              <a:rPr lang="en-MY" b="1" dirty="0" err="1"/>
              <a:t>digunakan</a:t>
            </a:r>
            <a:r>
              <a:rPr lang="en-MY" b="1" dirty="0"/>
              <a:t>. </a:t>
            </a:r>
            <a:endParaRPr lang="en-MY" b="1" dirty="0" smtClean="0"/>
          </a:p>
          <a:p>
            <a:pPr marL="0" indent="0">
              <a:buNone/>
            </a:pPr>
            <a:endParaRPr lang="en-MY" b="1" dirty="0" smtClean="0"/>
          </a:p>
          <a:p>
            <a:r>
              <a:rPr lang="en-MY" b="1" dirty="0" err="1" smtClean="0"/>
              <a:t>Setiap</a:t>
            </a:r>
            <a:r>
              <a:rPr lang="en-MY" b="1" dirty="0" smtClean="0"/>
              <a:t> </a:t>
            </a:r>
            <a:r>
              <a:rPr lang="en-MY" b="1" dirty="0"/>
              <a:t>digit </a:t>
            </a:r>
            <a:r>
              <a:rPr lang="en-MY" b="1" dirty="0" err="1"/>
              <a:t>didarabkan</a:t>
            </a:r>
            <a:r>
              <a:rPr lang="en-MY" b="1" dirty="0"/>
              <a:t> </a:t>
            </a:r>
            <a:r>
              <a:rPr lang="en-MY" b="1" dirty="0" err="1" smtClean="0"/>
              <a:t>dengan</a:t>
            </a:r>
            <a:r>
              <a:rPr lang="en-MY" b="1" dirty="0" smtClean="0"/>
              <a:t> </a:t>
            </a:r>
            <a:r>
              <a:rPr lang="en-MY" b="1" dirty="0" err="1" smtClean="0"/>
              <a:t>pemberat</a:t>
            </a:r>
            <a:r>
              <a:rPr lang="en-MY" b="1" dirty="0" smtClean="0"/>
              <a:t> </a:t>
            </a:r>
            <a:r>
              <a:rPr lang="en-MY" b="1" dirty="0" err="1"/>
              <a:t>masing-masing</a:t>
            </a:r>
            <a:r>
              <a:rPr lang="en-MY" b="1" dirty="0"/>
              <a:t>, </a:t>
            </a:r>
            <a:r>
              <a:rPr lang="en-MY" b="1" dirty="0" err="1"/>
              <a:t>kemudian</a:t>
            </a:r>
            <a:r>
              <a:rPr lang="en-MY" b="1" dirty="0"/>
              <a:t> </a:t>
            </a:r>
            <a:r>
              <a:rPr lang="en-MY" b="1" dirty="0" err="1"/>
              <a:t>dijumlahkan</a:t>
            </a:r>
            <a:r>
              <a:rPr lang="en-MY" b="1" dirty="0"/>
              <a:t> </a:t>
            </a:r>
            <a:r>
              <a:rPr lang="en-MY" b="1" dirty="0" err="1"/>
              <a:t>untuk</a:t>
            </a:r>
            <a:r>
              <a:rPr lang="en-MY" b="1" dirty="0"/>
              <a:t> </a:t>
            </a:r>
            <a:r>
              <a:rPr lang="en-MY" b="1" dirty="0" err="1"/>
              <a:t>mendapatkan</a:t>
            </a:r>
            <a:r>
              <a:rPr lang="en-MY" b="1" dirty="0"/>
              <a:t> </a:t>
            </a:r>
            <a:r>
              <a:rPr lang="en-MY" b="1" dirty="0" err="1"/>
              <a:t>nilai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10</a:t>
            </a:r>
            <a:r>
              <a:rPr lang="en-MY" b="1" dirty="0" smtClean="0"/>
              <a:t>.</a:t>
            </a:r>
            <a:endParaRPr lang="en-MY" b="1" dirty="0"/>
          </a:p>
        </p:txBody>
      </p:sp>
    </p:spTree>
    <p:extLst>
      <p:ext uri="{BB962C8B-B14F-4D97-AF65-F5344CB8AC3E}">
        <p14:creationId xmlns:p14="http://schemas.microsoft.com/office/powerpoint/2010/main" val="385382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Proses </a:t>
            </a:r>
            <a:r>
              <a:rPr lang="en-US" dirty="0" err="1">
                <a:effectLst/>
              </a:rPr>
              <a:t>Pertukaran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Antara</a:t>
            </a:r>
            <a:r>
              <a:rPr lang="en-US" dirty="0">
                <a:effectLst/>
              </a:rPr>
              <a:t> </a:t>
            </a:r>
            <a:r>
              <a:rPr lang="en-US" dirty="0" err="1" smtClean="0">
                <a:effectLst/>
              </a:rPr>
              <a:t>Sistem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Pernomboran</a:t>
            </a:r>
            <a:endParaRPr lang="ms-MY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80939" y="1334355"/>
            <a:ext cx="7462042" cy="4752528"/>
          </a:xfrm>
        </p:spPr>
        <p:txBody>
          <a:bodyPr/>
          <a:lstStyle/>
          <a:p>
            <a:pPr marL="0" indent="0">
              <a:buNone/>
            </a:pP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Dua</a:t>
            </a:r>
            <a:r>
              <a:rPr lang="en-MY" b="1" u="sng" dirty="0" smtClean="0">
                <a:solidFill>
                  <a:srgbClr val="FF0000"/>
                </a:solidFill>
              </a:rPr>
              <a:t> (</a:t>
            </a:r>
            <a:r>
              <a:rPr lang="en-MY" b="1" u="sng" dirty="0" err="1" smtClean="0">
                <a:solidFill>
                  <a:srgbClr val="FF0000"/>
                </a:solidFill>
              </a:rPr>
              <a:t>Binari</a:t>
            </a:r>
            <a:r>
              <a:rPr lang="en-MY" b="1" u="sng" dirty="0" smtClean="0">
                <a:solidFill>
                  <a:srgbClr val="FF0000"/>
                </a:solidFill>
              </a:rPr>
              <a:t>) </a:t>
            </a:r>
            <a:r>
              <a:rPr lang="en-MY" b="1" u="sng" dirty="0" err="1" smtClean="0">
                <a:solidFill>
                  <a:srgbClr val="FF0000"/>
                </a:solidFill>
              </a:rPr>
              <a:t>kepada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Sepuluh</a:t>
            </a:r>
            <a:r>
              <a:rPr lang="en-MY" b="1" u="sng" dirty="0" smtClean="0">
                <a:solidFill>
                  <a:srgbClr val="FF0000"/>
                </a:solidFill>
              </a:rPr>
              <a:t> (Decimal)- CONTOH </a:t>
            </a:r>
          </a:p>
          <a:p>
            <a:pPr marL="0" indent="0">
              <a:buNone/>
            </a:pPr>
            <a:endParaRPr lang="en-MY" b="1" u="sng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MY" b="1" dirty="0" err="1" smtClean="0"/>
              <a:t>Tukarkan</a:t>
            </a:r>
            <a:r>
              <a:rPr lang="en-MY" b="1" dirty="0" smtClean="0"/>
              <a:t> </a:t>
            </a:r>
            <a:r>
              <a:rPr lang="en-MY" b="1" dirty="0" err="1" smtClean="0"/>
              <a:t>nilai</a:t>
            </a:r>
            <a:r>
              <a:rPr lang="en-MY" b="1" dirty="0" smtClean="0"/>
              <a:t> </a:t>
            </a:r>
            <a:r>
              <a:rPr lang="en-US" dirty="0"/>
              <a:t>100 111</a:t>
            </a:r>
            <a:r>
              <a:rPr lang="en-US" baseline="-25000" dirty="0"/>
              <a:t>2</a:t>
            </a:r>
            <a:r>
              <a:rPr lang="en-MY" b="1" dirty="0" smtClean="0"/>
              <a:t> </a:t>
            </a:r>
            <a:r>
              <a:rPr lang="en-MY" b="1" dirty="0" err="1" smtClean="0"/>
              <a:t>kepada</a:t>
            </a:r>
            <a:r>
              <a:rPr lang="en-MY" b="1" dirty="0" smtClean="0"/>
              <a:t> </a:t>
            </a:r>
            <a:r>
              <a:rPr lang="en-MY" b="1" dirty="0" err="1" smtClean="0"/>
              <a:t>Asas</a:t>
            </a:r>
            <a:r>
              <a:rPr lang="en-MY" b="1" dirty="0" smtClean="0"/>
              <a:t> </a:t>
            </a:r>
            <a:r>
              <a:rPr lang="en-MY" b="1" dirty="0" err="1" smtClean="0"/>
              <a:t>Sepuluh</a:t>
            </a:r>
            <a:endParaRPr lang="en-MY" b="1" dirty="0" smtClean="0"/>
          </a:p>
          <a:p>
            <a:pPr marL="0" indent="0">
              <a:buNone/>
            </a:pPr>
            <a:endParaRPr lang="en-MY" b="1" dirty="0"/>
          </a:p>
          <a:p>
            <a:pPr marL="0" indent="0">
              <a:buNone/>
            </a:pPr>
            <a:r>
              <a:rPr lang="en-MY" b="1" dirty="0" smtClean="0"/>
              <a:t>			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95649" y="5658150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39</a:t>
            </a:r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106477" y="3112183"/>
            <a:ext cx="3580323" cy="2730633"/>
            <a:chOff x="1929097" y="3435349"/>
            <a:chExt cx="3580323" cy="2730633"/>
          </a:xfrm>
        </p:grpSpPr>
        <p:cxnSp>
          <p:nvCxnSpPr>
            <p:cNvPr id="10" name="Straight Connector 9"/>
            <p:cNvCxnSpPr/>
            <p:nvPr/>
          </p:nvCxnSpPr>
          <p:spPr bwMode="auto">
            <a:xfrm>
              <a:off x="3419872" y="3933056"/>
              <a:ext cx="0" cy="28803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H="1">
              <a:off x="3185846" y="4221088"/>
              <a:ext cx="23402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3707904" y="3913616"/>
              <a:ext cx="0" cy="59550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4021464" y="3913616"/>
              <a:ext cx="0" cy="88276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>
              <a:off x="4321688" y="3933056"/>
              <a:ext cx="2047" cy="117536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4607432" y="3938000"/>
              <a:ext cx="0" cy="15072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4932040" y="3879308"/>
              <a:ext cx="0" cy="183413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 flipH="1">
              <a:off x="3185846" y="4509120"/>
              <a:ext cx="504628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 flipH="1">
              <a:off x="3185846" y="4796376"/>
              <a:ext cx="859881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flipH="1">
              <a:off x="3185847" y="5108424"/>
              <a:ext cx="1137888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 flipH="1">
              <a:off x="3185846" y="5445224"/>
              <a:ext cx="142158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Straight Connector 28"/>
            <p:cNvCxnSpPr/>
            <p:nvPr/>
          </p:nvCxnSpPr>
          <p:spPr bwMode="auto">
            <a:xfrm flipH="1">
              <a:off x="3159415" y="5713444"/>
              <a:ext cx="1772625" cy="1981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6" name="TextBox 35"/>
            <p:cNvSpPr txBox="1"/>
            <p:nvPr/>
          </p:nvSpPr>
          <p:spPr>
            <a:xfrm>
              <a:off x="1946645" y="3997237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1 x 2</a:t>
              </a:r>
              <a:r>
                <a:rPr lang="en-US" baseline="30000" dirty="0"/>
                <a:t>5 =  </a:t>
              </a:r>
              <a:r>
                <a:rPr lang="en-US" dirty="0"/>
                <a:t>32</a:t>
              </a:r>
            </a:p>
            <a:p>
              <a:pPr algn="l"/>
              <a:endParaRPr lang="en-US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946646" y="4307029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0 x 2</a:t>
              </a:r>
              <a:r>
                <a:rPr lang="en-US" baseline="30000" dirty="0"/>
                <a:t>4 = </a:t>
              </a:r>
              <a:r>
                <a:rPr lang="en-US" baseline="30000" dirty="0" smtClean="0"/>
                <a:t>    </a:t>
              </a:r>
              <a:r>
                <a:rPr lang="en-US" dirty="0"/>
                <a:t>0</a:t>
              </a:r>
            </a:p>
            <a:p>
              <a:pPr algn="l"/>
              <a:endParaRPr lang="en-US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934092" y="4595588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0 x 2</a:t>
              </a:r>
              <a:r>
                <a:rPr lang="en-US" baseline="30000" dirty="0"/>
                <a:t>3 =  </a:t>
              </a:r>
              <a:r>
                <a:rPr lang="en-US" baseline="30000" dirty="0" smtClean="0"/>
                <a:t>   </a:t>
              </a:r>
              <a:r>
                <a:rPr lang="en-US" dirty="0" smtClean="0"/>
                <a:t>0</a:t>
              </a:r>
              <a:endParaRPr lang="en-US" dirty="0"/>
            </a:p>
            <a:p>
              <a:pPr algn="l"/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935238" y="4913998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1 x 2</a:t>
              </a:r>
              <a:r>
                <a:rPr lang="en-US" baseline="30000" dirty="0"/>
                <a:t>2 =  </a:t>
              </a:r>
              <a:r>
                <a:rPr lang="en-US" baseline="30000" dirty="0" smtClean="0"/>
                <a:t>  </a:t>
              </a:r>
              <a:r>
                <a:rPr lang="en-US" dirty="0" smtClean="0"/>
                <a:t>4</a:t>
              </a:r>
              <a:endParaRPr lang="en-US" dirty="0"/>
            </a:p>
            <a:p>
              <a:pPr algn="l"/>
              <a:endParaRPr lang="en-US" dirty="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1934090" y="5237940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1 x 2</a:t>
              </a:r>
              <a:r>
                <a:rPr lang="en-US" baseline="30000" dirty="0"/>
                <a:t>1 =  </a:t>
              </a:r>
              <a:r>
                <a:rPr lang="en-US" baseline="30000" dirty="0" smtClean="0"/>
                <a:t>  </a:t>
              </a:r>
              <a:r>
                <a:rPr lang="en-US" dirty="0" smtClean="0"/>
                <a:t>2</a:t>
              </a:r>
              <a:endParaRPr lang="en-US" dirty="0"/>
            </a:p>
            <a:p>
              <a:pPr algn="l"/>
              <a:endParaRPr lang="en-US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1929097" y="5519651"/>
              <a:ext cx="1356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dirty="0"/>
                <a:t>1 x </a:t>
              </a:r>
              <a:r>
                <a:rPr lang="en-US" dirty="0" smtClean="0"/>
                <a:t>2</a:t>
              </a:r>
              <a:r>
                <a:rPr lang="en-US" baseline="30000" dirty="0"/>
                <a:t>0</a:t>
              </a:r>
              <a:r>
                <a:rPr lang="en-US" baseline="30000" dirty="0" smtClean="0"/>
                <a:t> </a:t>
              </a:r>
              <a:r>
                <a:rPr lang="en-US" baseline="30000" dirty="0"/>
                <a:t>= </a:t>
              </a:r>
              <a:r>
                <a:rPr lang="en-US" baseline="30000" dirty="0" smtClean="0"/>
                <a:t>   </a:t>
              </a:r>
              <a:r>
                <a:rPr lang="en-US" dirty="0"/>
                <a:t>1</a:t>
              </a:r>
            </a:p>
            <a:p>
              <a:pPr algn="l"/>
              <a:endParaRPr lang="en-US" dirty="0"/>
            </a:p>
          </p:txBody>
        </p:sp>
        <p:cxnSp>
          <p:nvCxnSpPr>
            <p:cNvPr id="5" name="Straight Connector 4"/>
            <p:cNvCxnSpPr/>
            <p:nvPr/>
          </p:nvCxnSpPr>
          <p:spPr bwMode="auto">
            <a:xfrm>
              <a:off x="2607203" y="5884271"/>
              <a:ext cx="695656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30" name="TextBox 29"/>
            <p:cNvSpPr txBox="1"/>
            <p:nvPr/>
          </p:nvSpPr>
          <p:spPr>
            <a:xfrm>
              <a:off x="3229707" y="3435349"/>
              <a:ext cx="2279713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MY" sz="2800" b="1" dirty="0"/>
                <a:t>1 0 0 1 1 1</a:t>
              </a:r>
            </a:p>
            <a:p>
              <a:pPr algn="l"/>
              <a:endParaRPr lang="en-US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2470457" y="6027482"/>
            <a:ext cx="28531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Jawapan</a:t>
            </a:r>
            <a:r>
              <a:rPr lang="en-US" dirty="0"/>
              <a:t> :  100111</a:t>
            </a:r>
            <a:r>
              <a:rPr lang="en-US" baseline="-25000" dirty="0"/>
              <a:t>2 </a:t>
            </a:r>
            <a:r>
              <a:rPr lang="en-US" dirty="0"/>
              <a:t>= 39</a:t>
            </a:r>
            <a:r>
              <a:rPr lang="en-US" baseline="-25000" dirty="0"/>
              <a:t>10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15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Proses </a:t>
            </a:r>
            <a:r>
              <a:rPr lang="en-US" dirty="0" err="1">
                <a:effectLst/>
              </a:rPr>
              <a:t>Pertukaran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Antara</a:t>
            </a:r>
            <a:r>
              <a:rPr lang="en-US" dirty="0">
                <a:effectLst/>
              </a:rPr>
              <a:t> </a:t>
            </a:r>
            <a:r>
              <a:rPr lang="en-US" dirty="0" err="1" smtClean="0">
                <a:effectLst/>
              </a:rPr>
              <a:t>Sistem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Pernomboran</a:t>
            </a:r>
            <a:endParaRPr lang="ms-MY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67544" y="1340768"/>
            <a:ext cx="7462042" cy="4752528"/>
          </a:xfrm>
        </p:spPr>
        <p:txBody>
          <a:bodyPr/>
          <a:lstStyle/>
          <a:p>
            <a:pPr marL="0" indent="0">
              <a:buNone/>
            </a:pP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Dua</a:t>
            </a:r>
            <a:r>
              <a:rPr lang="en-MY" b="1" u="sng" dirty="0" smtClean="0">
                <a:solidFill>
                  <a:srgbClr val="FF0000"/>
                </a:solidFill>
              </a:rPr>
              <a:t> (</a:t>
            </a:r>
            <a:r>
              <a:rPr lang="en-MY" b="1" u="sng" dirty="0" err="1" smtClean="0">
                <a:solidFill>
                  <a:srgbClr val="FF0000"/>
                </a:solidFill>
              </a:rPr>
              <a:t>Binari</a:t>
            </a:r>
            <a:r>
              <a:rPr lang="en-MY" b="1" u="sng" dirty="0" smtClean="0">
                <a:solidFill>
                  <a:srgbClr val="FF0000"/>
                </a:solidFill>
              </a:rPr>
              <a:t>) </a:t>
            </a:r>
            <a:r>
              <a:rPr lang="en-MY" b="1" u="sng" dirty="0" err="1" smtClean="0">
                <a:solidFill>
                  <a:srgbClr val="FF0000"/>
                </a:solidFill>
              </a:rPr>
              <a:t>kepada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Lapan</a:t>
            </a:r>
            <a:r>
              <a:rPr lang="en-MY" b="1" u="sng" dirty="0" smtClean="0">
                <a:solidFill>
                  <a:srgbClr val="FF0000"/>
                </a:solidFill>
              </a:rPr>
              <a:t> (Octal)</a:t>
            </a:r>
          </a:p>
          <a:p>
            <a:pPr marL="0" indent="0">
              <a:buNone/>
            </a:pPr>
            <a:endParaRPr lang="en-MY" b="1" u="sng" dirty="0" smtClean="0">
              <a:solidFill>
                <a:srgbClr val="FF0000"/>
              </a:solidFill>
            </a:endParaRPr>
          </a:p>
          <a:p>
            <a:r>
              <a:rPr lang="en-MY" b="1" dirty="0" err="1"/>
              <a:t>Untuk</a:t>
            </a:r>
            <a:r>
              <a:rPr lang="en-MY" b="1" dirty="0"/>
              <a:t> </a:t>
            </a:r>
            <a:r>
              <a:rPr lang="en-MY" b="1" dirty="0" err="1"/>
              <a:t>menukar</a:t>
            </a:r>
            <a:r>
              <a:rPr lang="en-MY" b="1" dirty="0"/>
              <a:t> </a:t>
            </a:r>
            <a:r>
              <a:rPr lang="en-MY" b="1" dirty="0" err="1"/>
              <a:t>dari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/>
              <a:t>dua</a:t>
            </a:r>
            <a:r>
              <a:rPr lang="en-MY" b="1" dirty="0"/>
              <a:t> </a:t>
            </a:r>
            <a:r>
              <a:rPr lang="en-MY" b="1" dirty="0" err="1"/>
              <a:t>ke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8, bit-bit </a:t>
            </a:r>
            <a:r>
              <a:rPr lang="en-MY" b="1" dirty="0" err="1"/>
              <a:t>dikumpulkan</a:t>
            </a:r>
            <a:r>
              <a:rPr lang="en-MY" b="1" dirty="0"/>
              <a:t> </a:t>
            </a:r>
            <a:r>
              <a:rPr lang="en-MY" b="1" dirty="0" err="1"/>
              <a:t>bertiga-tiga</a:t>
            </a:r>
            <a:r>
              <a:rPr lang="en-MY" b="1" dirty="0"/>
              <a:t> </a:t>
            </a:r>
            <a:r>
              <a:rPr lang="en-MY" b="1" dirty="0" err="1"/>
              <a:t>dan</a:t>
            </a:r>
            <a:r>
              <a:rPr lang="en-MY" b="1" dirty="0"/>
              <a:t> </a:t>
            </a:r>
            <a:r>
              <a:rPr lang="en-MY" b="1" dirty="0" err="1"/>
              <a:t>setiap</a:t>
            </a:r>
            <a:r>
              <a:rPr lang="en-MY" b="1" dirty="0"/>
              <a:t> </a:t>
            </a:r>
            <a:r>
              <a:rPr lang="en-MY" b="1" dirty="0" smtClean="0"/>
              <a:t>set </a:t>
            </a:r>
            <a:r>
              <a:rPr lang="en-MY" b="1" dirty="0" err="1" smtClean="0"/>
              <a:t>tiga</a:t>
            </a:r>
            <a:r>
              <a:rPr lang="en-MY" b="1" dirty="0" smtClean="0"/>
              <a:t> </a:t>
            </a:r>
            <a:r>
              <a:rPr lang="en-MY" b="1" dirty="0"/>
              <a:t>bit </a:t>
            </a:r>
            <a:r>
              <a:rPr lang="en-MY" b="1" dirty="0" err="1"/>
              <a:t>itu</a:t>
            </a:r>
            <a:r>
              <a:rPr lang="en-MY" b="1" dirty="0"/>
              <a:t> </a:t>
            </a:r>
            <a:r>
              <a:rPr lang="en-MY" b="1" dirty="0" err="1"/>
              <a:t>ditukarkan</a:t>
            </a:r>
            <a:r>
              <a:rPr lang="en-MY" b="1" dirty="0"/>
              <a:t> </a:t>
            </a:r>
            <a:r>
              <a:rPr lang="en-MY" b="1" dirty="0" err="1"/>
              <a:t>ke</a:t>
            </a:r>
            <a:r>
              <a:rPr lang="en-MY" b="1" dirty="0"/>
              <a:t> </a:t>
            </a:r>
            <a:r>
              <a:rPr lang="en-MY" b="1" dirty="0" err="1"/>
              <a:t>satu</a:t>
            </a:r>
            <a:r>
              <a:rPr lang="en-MY" b="1" dirty="0"/>
              <a:t> digit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 smtClean="0"/>
              <a:t>lapan</a:t>
            </a:r>
            <a:r>
              <a:rPr lang="en-MY" b="1" dirty="0" smtClean="0"/>
              <a:t>.</a:t>
            </a:r>
          </a:p>
          <a:p>
            <a:r>
              <a:rPr lang="en-MY" b="1" dirty="0" smtClean="0"/>
              <a:t>CONTOH</a:t>
            </a:r>
            <a:r>
              <a:rPr lang="en-MY" b="1" dirty="0"/>
              <a:t>: </a:t>
            </a:r>
            <a:r>
              <a:rPr lang="en-MY" b="1" dirty="0" err="1"/>
              <a:t>Tukarkan</a:t>
            </a:r>
            <a:r>
              <a:rPr lang="en-MY" b="1" dirty="0"/>
              <a:t> </a:t>
            </a:r>
            <a:r>
              <a:rPr lang="en-MY" b="1" dirty="0" err="1"/>
              <a:t>nilai</a:t>
            </a:r>
            <a:r>
              <a:rPr lang="en-MY" b="1" dirty="0"/>
              <a:t> </a:t>
            </a:r>
            <a:r>
              <a:rPr lang="en-US" dirty="0"/>
              <a:t>100 111</a:t>
            </a:r>
            <a:r>
              <a:rPr lang="en-US" baseline="-25000" dirty="0"/>
              <a:t>2</a:t>
            </a:r>
            <a:r>
              <a:rPr lang="en-MY" b="1" dirty="0" smtClean="0"/>
              <a:t> </a:t>
            </a:r>
            <a:r>
              <a:rPr lang="en-MY" b="1" dirty="0" err="1"/>
              <a:t>kepada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 smtClean="0"/>
              <a:t>Lapan</a:t>
            </a:r>
            <a:endParaRPr lang="en-MY" b="1" dirty="0" smtClean="0"/>
          </a:p>
          <a:p>
            <a:endParaRPr lang="en-MY" b="1" dirty="0"/>
          </a:p>
          <a:p>
            <a:pPr marL="0" indent="0">
              <a:buNone/>
            </a:pPr>
            <a:endParaRPr lang="en-MY" b="1" dirty="0"/>
          </a:p>
        </p:txBody>
      </p:sp>
      <p:grpSp>
        <p:nvGrpSpPr>
          <p:cNvPr id="7" name="Group 6"/>
          <p:cNvGrpSpPr/>
          <p:nvPr/>
        </p:nvGrpSpPr>
        <p:grpSpPr>
          <a:xfrm>
            <a:off x="2800078" y="4312178"/>
            <a:ext cx="2233304" cy="1428253"/>
            <a:chOff x="2441963" y="4660190"/>
            <a:chExt cx="2233304" cy="1428253"/>
          </a:xfrm>
        </p:grpSpPr>
        <p:sp>
          <p:nvSpPr>
            <p:cNvPr id="3" name="TextBox 2"/>
            <p:cNvSpPr txBox="1"/>
            <p:nvPr/>
          </p:nvSpPr>
          <p:spPr>
            <a:xfrm>
              <a:off x="2441963" y="4660190"/>
              <a:ext cx="223330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dirty="0" smtClean="0"/>
                <a:t>1 0 0</a:t>
              </a:r>
              <a:r>
                <a:rPr lang="en-US" sz="3200" b="1" dirty="0" smtClean="0"/>
                <a:t>  </a:t>
              </a:r>
              <a:r>
                <a:rPr lang="en-US" sz="3200" b="1" u="sng" dirty="0" smtClean="0"/>
                <a:t>1 1 1</a:t>
              </a:r>
              <a:endParaRPr lang="en-US" sz="3200" b="1" u="sng" dirty="0"/>
            </a:p>
          </p:txBody>
        </p:sp>
        <p:cxnSp>
          <p:nvCxnSpPr>
            <p:cNvPr id="5" name="Straight Arrow Connector 4"/>
            <p:cNvCxnSpPr/>
            <p:nvPr/>
          </p:nvCxnSpPr>
          <p:spPr bwMode="auto">
            <a:xfrm>
              <a:off x="4139952" y="5244965"/>
              <a:ext cx="0" cy="416283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 bwMode="auto">
            <a:xfrm>
              <a:off x="2987824" y="5244965"/>
              <a:ext cx="0" cy="416283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6" name="TextBox 5"/>
            <p:cNvSpPr txBox="1"/>
            <p:nvPr/>
          </p:nvSpPr>
          <p:spPr>
            <a:xfrm>
              <a:off x="2800078" y="571911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US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983499" y="5719111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7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490185" y="5719111"/>
            <a:ext cx="2853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Jawapan</a:t>
            </a:r>
            <a:r>
              <a:rPr lang="en-US" dirty="0"/>
              <a:t> : 100 111</a:t>
            </a:r>
            <a:r>
              <a:rPr lang="en-US" baseline="-25000" dirty="0"/>
              <a:t>2</a:t>
            </a:r>
            <a:r>
              <a:rPr lang="en-US" dirty="0"/>
              <a:t> = 47</a:t>
            </a:r>
            <a:r>
              <a:rPr lang="en-US" baseline="-25000" dirty="0"/>
              <a:t>8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417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Proses </a:t>
            </a:r>
            <a:r>
              <a:rPr lang="en-US" dirty="0" err="1">
                <a:effectLst/>
              </a:rPr>
              <a:t>Pertukaran</a:t>
            </a:r>
            <a:r>
              <a:rPr lang="en-US" dirty="0">
                <a:effectLst/>
              </a:rPr>
              <a:t> </a:t>
            </a:r>
            <a:r>
              <a:rPr lang="en-US" dirty="0" err="1">
                <a:effectLst/>
              </a:rPr>
              <a:t>Antara</a:t>
            </a:r>
            <a:r>
              <a:rPr lang="en-US" dirty="0">
                <a:effectLst/>
              </a:rPr>
              <a:t> </a:t>
            </a:r>
            <a:r>
              <a:rPr lang="en-US" dirty="0" err="1" smtClean="0">
                <a:effectLst/>
              </a:rPr>
              <a:t>Sistem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Pernomboran</a:t>
            </a:r>
            <a:endParaRPr lang="ms-MY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67544" y="1340768"/>
            <a:ext cx="8064896" cy="4752528"/>
          </a:xfrm>
        </p:spPr>
        <p:txBody>
          <a:bodyPr/>
          <a:lstStyle/>
          <a:p>
            <a:pPr marL="0" indent="0">
              <a:buNone/>
            </a:pP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Dua</a:t>
            </a:r>
            <a:r>
              <a:rPr lang="en-MY" b="1" u="sng" dirty="0" smtClean="0">
                <a:solidFill>
                  <a:srgbClr val="FF0000"/>
                </a:solidFill>
              </a:rPr>
              <a:t> (</a:t>
            </a:r>
            <a:r>
              <a:rPr lang="en-MY" b="1" u="sng" dirty="0" err="1" smtClean="0">
                <a:solidFill>
                  <a:srgbClr val="FF0000"/>
                </a:solidFill>
              </a:rPr>
              <a:t>Binari</a:t>
            </a:r>
            <a:r>
              <a:rPr lang="en-MY" b="1" u="sng" dirty="0" smtClean="0">
                <a:solidFill>
                  <a:srgbClr val="FF0000"/>
                </a:solidFill>
              </a:rPr>
              <a:t>) </a:t>
            </a:r>
            <a:r>
              <a:rPr lang="en-MY" b="1" u="sng" dirty="0" err="1" smtClean="0">
                <a:solidFill>
                  <a:srgbClr val="FF0000"/>
                </a:solidFill>
              </a:rPr>
              <a:t>kepada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Nombor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Asas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Enam</a:t>
            </a:r>
            <a:r>
              <a:rPr lang="en-MY" b="1" u="sng" dirty="0" smtClean="0">
                <a:solidFill>
                  <a:srgbClr val="FF0000"/>
                </a:solidFill>
              </a:rPr>
              <a:t> </a:t>
            </a:r>
            <a:r>
              <a:rPr lang="en-MY" b="1" u="sng" dirty="0" err="1" smtClean="0">
                <a:solidFill>
                  <a:srgbClr val="FF0000"/>
                </a:solidFill>
              </a:rPr>
              <a:t>Belas</a:t>
            </a:r>
            <a:r>
              <a:rPr lang="en-MY" b="1" u="sng" dirty="0" smtClean="0">
                <a:solidFill>
                  <a:srgbClr val="FF0000"/>
                </a:solidFill>
              </a:rPr>
              <a:t> (</a:t>
            </a:r>
            <a:r>
              <a:rPr lang="en-MY" b="1" u="sng" dirty="0" err="1" smtClean="0">
                <a:solidFill>
                  <a:srgbClr val="FF0000"/>
                </a:solidFill>
              </a:rPr>
              <a:t>Hexa</a:t>
            </a:r>
            <a:r>
              <a:rPr lang="en-MY" b="1" u="sng" dirty="0" smtClean="0">
                <a:solidFill>
                  <a:srgbClr val="FF0000"/>
                </a:solidFill>
              </a:rPr>
              <a:t>-Decimal)</a:t>
            </a:r>
          </a:p>
          <a:p>
            <a:pPr marL="0" indent="0">
              <a:buNone/>
            </a:pPr>
            <a:endParaRPr lang="en-MY" b="1" u="sng" dirty="0" smtClean="0">
              <a:solidFill>
                <a:srgbClr val="FF0000"/>
              </a:solidFill>
            </a:endParaRPr>
          </a:p>
          <a:p>
            <a:r>
              <a:rPr lang="en-MY" b="1" dirty="0" err="1"/>
              <a:t>Untuk</a:t>
            </a:r>
            <a:r>
              <a:rPr lang="en-MY" b="1" dirty="0"/>
              <a:t> </a:t>
            </a:r>
            <a:r>
              <a:rPr lang="en-MY" b="1" dirty="0" err="1"/>
              <a:t>menukar</a:t>
            </a:r>
            <a:r>
              <a:rPr lang="en-MY" b="1" dirty="0"/>
              <a:t> </a:t>
            </a:r>
            <a:r>
              <a:rPr lang="en-MY" b="1" dirty="0" err="1"/>
              <a:t>dari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/>
              <a:t>dua</a:t>
            </a:r>
            <a:r>
              <a:rPr lang="en-MY" b="1" dirty="0"/>
              <a:t> </a:t>
            </a:r>
            <a:r>
              <a:rPr lang="en-MY" b="1" dirty="0" err="1"/>
              <a:t>ke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smtClean="0"/>
              <a:t>16, </a:t>
            </a:r>
            <a:r>
              <a:rPr lang="en-MY" b="1" dirty="0"/>
              <a:t>bit-bit </a:t>
            </a:r>
            <a:r>
              <a:rPr lang="en-MY" b="1" dirty="0" err="1"/>
              <a:t>dikumpulkan</a:t>
            </a:r>
            <a:r>
              <a:rPr lang="en-MY" b="1" dirty="0"/>
              <a:t> </a:t>
            </a:r>
            <a:r>
              <a:rPr lang="en-MY" b="1" dirty="0" err="1" smtClean="0"/>
              <a:t>dalam</a:t>
            </a:r>
            <a:r>
              <a:rPr lang="en-MY" b="1" dirty="0" smtClean="0"/>
              <a:t> </a:t>
            </a:r>
            <a:r>
              <a:rPr lang="en-MY" b="1" dirty="0" err="1" smtClean="0"/>
              <a:t>kumpulan</a:t>
            </a:r>
            <a:r>
              <a:rPr lang="en-MY" b="1" dirty="0" smtClean="0"/>
              <a:t> </a:t>
            </a:r>
            <a:r>
              <a:rPr lang="en-MY" b="1" dirty="0" err="1" smtClean="0"/>
              <a:t>berempat</a:t>
            </a:r>
            <a:r>
              <a:rPr lang="en-MY" b="1" dirty="0"/>
              <a:t> </a:t>
            </a:r>
            <a:r>
              <a:rPr lang="en-MY" b="1" dirty="0" err="1"/>
              <a:t>sebelum</a:t>
            </a:r>
            <a:r>
              <a:rPr lang="en-MY" b="1" dirty="0"/>
              <a:t> </a:t>
            </a:r>
            <a:r>
              <a:rPr lang="en-MY" b="1" dirty="0" err="1"/>
              <a:t>ditukarkan</a:t>
            </a:r>
            <a:r>
              <a:rPr lang="en-MY" b="1" dirty="0"/>
              <a:t> </a:t>
            </a:r>
            <a:r>
              <a:rPr lang="en-MY" b="1" dirty="0" err="1"/>
              <a:t>ke</a:t>
            </a:r>
            <a:r>
              <a:rPr lang="en-MY" b="1" dirty="0"/>
              <a:t> </a:t>
            </a:r>
            <a:r>
              <a:rPr lang="en-MY" b="1" dirty="0" err="1"/>
              <a:t>satu</a:t>
            </a:r>
            <a:r>
              <a:rPr lang="en-MY" b="1" dirty="0"/>
              <a:t> digit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 smtClean="0"/>
              <a:t>enam</a:t>
            </a:r>
            <a:r>
              <a:rPr lang="en-MY" b="1" dirty="0" smtClean="0"/>
              <a:t> </a:t>
            </a:r>
            <a:r>
              <a:rPr lang="en-MY" b="1" dirty="0" err="1" smtClean="0"/>
              <a:t>belas</a:t>
            </a:r>
            <a:endParaRPr lang="en-MY" b="1" dirty="0" smtClean="0"/>
          </a:p>
          <a:p>
            <a:r>
              <a:rPr lang="en-MY" b="1" dirty="0" smtClean="0"/>
              <a:t>CONTOH</a:t>
            </a:r>
            <a:r>
              <a:rPr lang="en-MY" b="1" dirty="0"/>
              <a:t>: </a:t>
            </a:r>
            <a:r>
              <a:rPr lang="en-MY" b="1" dirty="0" err="1"/>
              <a:t>Tukarkan</a:t>
            </a:r>
            <a:r>
              <a:rPr lang="en-MY" b="1" dirty="0"/>
              <a:t> </a:t>
            </a:r>
            <a:r>
              <a:rPr lang="en-MY" b="1" dirty="0" err="1"/>
              <a:t>nilai</a:t>
            </a:r>
            <a:r>
              <a:rPr lang="en-MY" b="1" dirty="0"/>
              <a:t> </a:t>
            </a:r>
            <a:r>
              <a:rPr lang="en-US" dirty="0"/>
              <a:t>100 111</a:t>
            </a:r>
            <a:r>
              <a:rPr lang="en-US" baseline="-25000" dirty="0"/>
              <a:t>2</a:t>
            </a:r>
            <a:r>
              <a:rPr lang="en-MY" b="1" dirty="0" smtClean="0"/>
              <a:t> </a:t>
            </a:r>
            <a:r>
              <a:rPr lang="en-MY" b="1" dirty="0" err="1"/>
              <a:t>kepada</a:t>
            </a:r>
            <a:r>
              <a:rPr lang="en-MY" b="1" dirty="0"/>
              <a:t> </a:t>
            </a:r>
            <a:r>
              <a:rPr lang="en-MY" b="1" dirty="0" err="1"/>
              <a:t>Asas</a:t>
            </a:r>
            <a:r>
              <a:rPr lang="en-MY" b="1" dirty="0"/>
              <a:t> </a:t>
            </a:r>
            <a:r>
              <a:rPr lang="en-MY" b="1" dirty="0" err="1" smtClean="0"/>
              <a:t>Enam</a:t>
            </a:r>
            <a:r>
              <a:rPr lang="en-MY" b="1" dirty="0" smtClean="0"/>
              <a:t> </a:t>
            </a:r>
            <a:r>
              <a:rPr lang="en-MY" b="1" dirty="0" err="1" smtClean="0"/>
              <a:t>Belas</a:t>
            </a:r>
            <a:endParaRPr lang="en-MY" b="1" dirty="0" smtClean="0"/>
          </a:p>
          <a:p>
            <a:endParaRPr lang="en-MY" b="1" dirty="0"/>
          </a:p>
          <a:p>
            <a:pPr marL="0" indent="0">
              <a:buNone/>
            </a:pPr>
            <a:endParaRPr lang="en-MY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4323423"/>
            <a:ext cx="29161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 smtClean="0"/>
              <a:t>0 0 1 0</a:t>
            </a:r>
            <a:r>
              <a:rPr lang="en-US" sz="3200" b="1" dirty="0" smtClean="0"/>
              <a:t>   </a:t>
            </a:r>
            <a:r>
              <a:rPr lang="en-US" sz="3200" b="1" u="sng" dirty="0" smtClean="0"/>
              <a:t>01 1 1</a:t>
            </a:r>
            <a:endParaRPr lang="en-US" sz="3200" b="1" u="sng" dirty="0"/>
          </a:p>
        </p:txBody>
      </p:sp>
      <p:cxnSp>
        <p:nvCxnSpPr>
          <p:cNvPr id="5" name="Straight Arrow Connector 4"/>
          <p:cNvCxnSpPr/>
          <p:nvPr/>
        </p:nvCxnSpPr>
        <p:spPr bwMode="auto">
          <a:xfrm>
            <a:off x="4505495" y="4875633"/>
            <a:ext cx="0" cy="41628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 bwMode="auto">
          <a:xfrm>
            <a:off x="2929936" y="4933496"/>
            <a:ext cx="0" cy="41628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773483" y="534977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4339411" y="5349779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69347" y="5719111"/>
            <a:ext cx="2873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Jawapan</a:t>
            </a:r>
            <a:r>
              <a:rPr lang="en-US" dirty="0"/>
              <a:t> : 100 111</a:t>
            </a:r>
            <a:r>
              <a:rPr lang="en-US" baseline="-25000" dirty="0"/>
              <a:t>2</a:t>
            </a:r>
            <a:r>
              <a:rPr lang="en-US" dirty="0"/>
              <a:t> = </a:t>
            </a:r>
            <a:r>
              <a:rPr lang="en-US" dirty="0" smtClean="0"/>
              <a:t>27</a:t>
            </a:r>
            <a:r>
              <a:rPr lang="en-US" baseline="-25000" dirty="0" smtClean="0"/>
              <a:t>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7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PRAKTIS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Tukarkan</a:t>
            </a:r>
            <a:r>
              <a:rPr lang="en-US" dirty="0" smtClean="0"/>
              <a:t> </a:t>
            </a:r>
            <a:r>
              <a:rPr lang="en-US" dirty="0" err="1" smtClean="0"/>
              <a:t>nombor</a:t>
            </a:r>
            <a:r>
              <a:rPr lang="en-US" dirty="0" smtClean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dua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nombor</a:t>
            </a:r>
            <a:r>
              <a:rPr lang="en-US" dirty="0" smtClean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sepuluh</a:t>
            </a:r>
            <a:r>
              <a:rPr lang="en-US" dirty="0" smtClean="0"/>
              <a:t>,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lapan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enam</a:t>
            </a:r>
            <a:r>
              <a:rPr lang="en-US" dirty="0" smtClean="0"/>
              <a:t> </a:t>
            </a:r>
            <a:r>
              <a:rPr lang="en-US" dirty="0" err="1" smtClean="0"/>
              <a:t>belas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1"/>
            <a:endParaRPr lang="en-MY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59632" y="2564904"/>
          <a:ext cx="6912769" cy="2612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495"/>
                <a:gridCol w="1458612"/>
                <a:gridCol w="1382554"/>
                <a:gridCol w="1382554"/>
                <a:gridCol w="1382554"/>
              </a:tblGrid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Simbol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ASCII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Asas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Sepuluh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Asas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Lapan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Asas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Enam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Belas</a:t>
                      </a:r>
                      <a:endParaRPr lang="en-MY" dirty="0"/>
                    </a:p>
                  </a:txBody>
                  <a:tcPr/>
                </a:tc>
              </a:tr>
              <a:tr h="743123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01000001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</a:tr>
              <a:tr h="4305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!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00100001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</a:tr>
              <a:tr h="43053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00110000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19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714356"/>
            <a:ext cx="5961856" cy="792088"/>
          </a:xfrm>
        </p:spPr>
        <p:txBody>
          <a:bodyPr/>
          <a:lstStyle/>
          <a:p>
            <a:r>
              <a:rPr lang="ms-MY" dirty="0" smtClean="0"/>
              <a:t>MENGENAL DATA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7962108" cy="1588166"/>
          </a:xfrm>
        </p:spPr>
        <p:txBody>
          <a:bodyPr/>
          <a:lstStyle/>
          <a:p>
            <a:r>
              <a:rPr lang="en-US" dirty="0" smtClean="0">
                <a:solidFill>
                  <a:srgbClr val="000000"/>
                </a:solidFill>
                <a:latin typeface="Arial"/>
              </a:rPr>
              <a:t>Data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adalah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bahagian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atau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item yang paling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dasar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/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asas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atau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paling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kecil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yang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belum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diproses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.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Ianya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tidak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membawa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apa-apa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maksud</a:t>
            </a:r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endParaRPr lang="en-US" dirty="0" smtClean="0">
              <a:solidFill>
                <a:srgbClr val="000000"/>
              </a:solidFill>
              <a:latin typeface="Arial"/>
            </a:endParaRPr>
          </a:p>
          <a:p>
            <a:endParaRPr lang="ms-MY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gray">
          <a:xfrm>
            <a:off x="928662" y="2786058"/>
            <a:ext cx="700092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ms-MY" sz="2400" kern="0" dirty="0" smtClean="0">
                <a:latin typeface="Trebuchet MS" pitchFamily="34" charset="0"/>
              </a:rPr>
              <a:t>Data boleh dalam bentuk  nombor, huruf, simbol, bunyi (audio) gambar(imej) atau video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pic>
        <p:nvPicPr>
          <p:cNvPr id="1027" name="Picture 3" descr="C:\Users\Acer\Downloads\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4429132"/>
            <a:ext cx="1429318" cy="1857388"/>
          </a:xfrm>
          <a:prstGeom prst="rect">
            <a:avLst/>
          </a:prstGeom>
          <a:noFill/>
        </p:spPr>
      </p:pic>
      <p:pic>
        <p:nvPicPr>
          <p:cNvPr id="1028" name="Picture 4" descr="C:\Users\Acer\Downloads\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3500438"/>
            <a:ext cx="1500183" cy="1500183"/>
          </a:xfrm>
          <a:prstGeom prst="rect">
            <a:avLst/>
          </a:prstGeom>
          <a:noFill/>
        </p:spPr>
      </p:pic>
      <p:pic>
        <p:nvPicPr>
          <p:cNvPr id="1029" name="Picture 5" descr="C:\Users\Acer\Downloads\boy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28926" y="3714752"/>
            <a:ext cx="1220378" cy="1857388"/>
          </a:xfrm>
          <a:prstGeom prst="rect">
            <a:avLst/>
          </a:prstGeom>
          <a:noFill/>
        </p:spPr>
      </p:pic>
      <p:pic>
        <p:nvPicPr>
          <p:cNvPr id="1030" name="Picture 6" descr="C:\Users\Acer\Downloads\buny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3286124"/>
            <a:ext cx="2162175" cy="2114550"/>
          </a:xfrm>
          <a:prstGeom prst="rect">
            <a:avLst/>
          </a:prstGeom>
          <a:noFill/>
        </p:spPr>
      </p:pic>
      <p:pic>
        <p:nvPicPr>
          <p:cNvPr id="1031" name="Picture 7" descr="C:\Users\Acer\Downloads\vid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4357694"/>
            <a:ext cx="2143140" cy="120417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3499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ownloads\Student_ID_Car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3214686"/>
            <a:ext cx="4929222" cy="31728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>
                <a:solidFill>
                  <a:schemeClr val="bg2">
                    <a:lumMod val="25000"/>
                  </a:schemeClr>
                </a:solidFill>
              </a:rPr>
              <a:t>MENGENAL DATA</a:t>
            </a:r>
            <a:endParaRPr lang="en-MY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gray">
          <a:xfrm>
            <a:off x="714348" y="1357298"/>
            <a:ext cx="700092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ms-MY" sz="2400" kern="0" dirty="0" smtClean="0">
                <a:latin typeface="Trebuchet MS" pitchFamily="34" charset="0"/>
              </a:rPr>
              <a:t>Data yang telah diproses di panggil </a:t>
            </a:r>
            <a:r>
              <a:rPr lang="ms-MY" sz="2600" b="1" kern="0" dirty="0" smtClean="0">
                <a:latin typeface="Trebuchet MS" pitchFamily="34" charset="0"/>
              </a:rPr>
              <a:t>makluma</a:t>
            </a:r>
            <a:r>
              <a:rPr lang="ms-MY" sz="2400" b="1" kern="0" dirty="0" smtClean="0">
                <a:latin typeface="Trebuchet MS" pitchFamily="34" charset="0"/>
              </a:rPr>
              <a:t>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Char char="v"/>
              <a:tabLst/>
              <a:defRPr/>
            </a:pPr>
            <a:r>
              <a:rPr lang="ms-MY" sz="2400" kern="0" dirty="0" smtClean="0">
                <a:latin typeface="Trebuchet MS" pitchFamily="34" charset="0"/>
              </a:rPr>
              <a:t>Contoh ID di bawah mengandungi pelbagai data yang telah diproses </a:t>
            </a:r>
            <a:endParaRPr kumimoji="0" lang="ms-MY" sz="2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6681936" cy="792088"/>
          </a:xfrm>
        </p:spPr>
        <p:txBody>
          <a:bodyPr/>
          <a:lstStyle/>
          <a:p>
            <a:r>
              <a:rPr lang="ms-MY" sz="3600" dirty="0" smtClean="0"/>
              <a:t>Data di Komputer</a:t>
            </a:r>
            <a:endParaRPr lang="ms-MY" sz="3600" dirty="0"/>
          </a:p>
        </p:txBody>
      </p:sp>
      <p:pic>
        <p:nvPicPr>
          <p:cNvPr id="5" name="Content Placeholder 4"/>
          <p:cNvPicPr>
            <a:picLocks noGrp="1"/>
          </p:cNvPicPr>
          <p:nvPr>
            <p:ph idx="1"/>
          </p:nvPr>
        </p:nvPicPr>
        <p:blipFill>
          <a:blip r:embed="rId2" cstate="print"/>
          <a:srcRect l="19184" t="18850" r="49058" b="37380"/>
          <a:stretch>
            <a:fillRect/>
          </a:stretch>
        </p:blipFill>
        <p:spPr bwMode="auto">
          <a:xfrm>
            <a:off x="2071670" y="1643050"/>
            <a:ext cx="3786214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 txBox="1">
            <a:spLocks/>
          </p:cNvSpPr>
          <p:nvPr/>
        </p:nvSpPr>
        <p:spPr bwMode="gray">
          <a:xfrm>
            <a:off x="857224" y="4500570"/>
            <a:ext cx="66819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s-MY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Komputer hanya akan faham data dalam bentuk ON (1) dan OFF (0)</a:t>
            </a:r>
            <a:r>
              <a:rPr kumimoji="0" lang="ms-MY" sz="3200" b="1" i="0" u="none" strike="noStrike" kern="0" cap="none" spc="50" normalizeH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 sahaja, ‘true’or ‘false’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ms-MY" sz="3200" b="1" kern="0" spc="50" baseline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rPr>
              <a:t>‘yes’or ‘no’</a:t>
            </a:r>
            <a:endParaRPr kumimoji="0" lang="ms-MY" sz="32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ject 1"/>
          <p:cNvPicPr>
            <a:picLocks noChangeArrowheads="1"/>
          </p:cNvPicPr>
          <p:nvPr/>
        </p:nvPicPr>
        <p:blipFill>
          <a:blip r:embed="rId2" cstate="print"/>
          <a:srcRect b="-493"/>
          <a:stretch>
            <a:fillRect/>
          </a:stretch>
        </p:blipFill>
        <p:spPr bwMode="auto">
          <a:xfrm>
            <a:off x="571472" y="1428736"/>
            <a:ext cx="800105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4714908" cy="792088"/>
          </a:xfrm>
        </p:spPr>
        <p:txBody>
          <a:bodyPr/>
          <a:lstStyle/>
          <a:p>
            <a:r>
              <a:rPr lang="ms-MY" sz="3600" dirty="0" smtClean="0"/>
              <a:t>Data di Komputer</a:t>
            </a:r>
            <a:endParaRPr lang="ms-MY" sz="3600" dirty="0"/>
          </a:p>
        </p:txBody>
      </p:sp>
      <p:sp>
        <p:nvSpPr>
          <p:cNvPr id="16" name="Title 1"/>
          <p:cNvSpPr txBox="1">
            <a:spLocks/>
          </p:cNvSpPr>
          <p:nvPr/>
        </p:nvSpPr>
        <p:spPr bwMode="gray">
          <a:xfrm>
            <a:off x="785786" y="4429132"/>
            <a:ext cx="6929486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ms-MY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Jutaan kombinasi </a:t>
            </a:r>
            <a:r>
              <a:rPr lang="ms-MY" sz="28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O</a:t>
            </a:r>
            <a:r>
              <a:rPr lang="ms-MY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dan </a:t>
            </a:r>
            <a:r>
              <a:rPr lang="ms-MY" sz="2800" b="1" kern="0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ms-MY" sz="28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ms-MY" sz="24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membolehkan komputer beroperasi</a:t>
            </a: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ms-MY" sz="2400" b="1" kern="0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ms-MY" sz="2400" b="1" i="0" u="none" strike="noStrike" kern="0" cap="none" spc="50" normalizeH="0" baseline="0" noProof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Nombor</a:t>
            </a:r>
            <a:r>
              <a:rPr kumimoji="0" lang="ms-MY" sz="2400" b="1" i="0" u="none" strike="noStrike" kern="0" cap="none" spc="50" normalizeH="0" noProof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ms-MY" sz="2800" b="1" i="0" u="none" strike="noStrike" kern="0" cap="none" spc="50" normalizeH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</a:t>
            </a:r>
            <a:r>
              <a:rPr kumimoji="0" lang="ms-MY" sz="2400" b="1" i="0" u="none" strike="noStrike" kern="0" cap="none" spc="50" normalizeH="0" noProof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dan </a:t>
            </a:r>
            <a:r>
              <a:rPr kumimoji="0" lang="ms-MY" sz="2800" b="1" i="0" u="none" strike="noStrike" kern="0" cap="none" spc="50" normalizeH="0" noProof="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kumimoji="0" lang="ms-MY" sz="2400" b="1" i="0" u="none" strike="noStrike" kern="0" cap="none" spc="50" normalizeH="0" noProof="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dikenali sebagai digit binari</a:t>
            </a:r>
            <a:endParaRPr kumimoji="0" lang="ms-MY" sz="2400" b="1" i="0" u="none" strike="noStrike" kern="0" cap="none" spc="50" normalizeH="0" baseline="0" noProof="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 bwMode="gray">
          <a:xfrm>
            <a:off x="5429256" y="1071546"/>
            <a:ext cx="3714744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2400" b="1" i="0" u="none" strike="noStrike" kern="0" cap="none" spc="50" normalizeH="0" baseline="0" noProof="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 bwMode="gray">
          <a:xfrm>
            <a:off x="2428860" y="1785926"/>
            <a:ext cx="257176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ms-MY" sz="2400" b="1" i="0" u="none" strike="noStrike" kern="0" cap="none" spc="50" normalizeH="0" baseline="0" noProof="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0" name="Title 1"/>
          <p:cNvSpPr txBox="1">
            <a:spLocks/>
          </p:cNvSpPr>
          <p:nvPr/>
        </p:nvSpPr>
        <p:spPr bwMode="gray">
          <a:xfrm>
            <a:off x="1857356" y="1643050"/>
            <a:ext cx="185738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s-MY" sz="24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01010111</a:t>
            </a:r>
            <a:endParaRPr kumimoji="0" lang="ms-MY" sz="24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  <p:sp>
        <p:nvSpPr>
          <p:cNvPr id="21" name="Title 1"/>
          <p:cNvSpPr txBox="1">
            <a:spLocks/>
          </p:cNvSpPr>
          <p:nvPr/>
        </p:nvSpPr>
        <p:spPr bwMode="gray">
          <a:xfrm>
            <a:off x="5500694" y="3857628"/>
            <a:ext cx="185738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s-MY" sz="24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01010111</a:t>
            </a:r>
            <a:endParaRPr kumimoji="0" lang="ms-MY" sz="24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079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/>
              <a:t> Digit Binari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285860"/>
            <a:ext cx="8229600" cy="1571636"/>
          </a:xfrm>
        </p:spPr>
        <p:txBody>
          <a:bodyPr/>
          <a:lstStyle/>
          <a:p>
            <a:r>
              <a:rPr lang="ms-MY" dirty="0" smtClean="0"/>
              <a:t>Komputer menggunakan unit BIT (Binary Digit) sebagai ukuran terkecil bagi data, dimana </a:t>
            </a:r>
            <a:r>
              <a:rPr lang="ms-MY" b="1" dirty="0" smtClean="0"/>
              <a:t>1 bit </a:t>
            </a:r>
            <a:r>
              <a:rPr lang="ms-MY" dirty="0" smtClean="0"/>
              <a:t>terdiri dari </a:t>
            </a:r>
            <a:r>
              <a:rPr lang="ms-MY" b="1" dirty="0" smtClean="0"/>
              <a:t>0</a:t>
            </a:r>
            <a:r>
              <a:rPr lang="ms-MY" dirty="0" smtClean="0"/>
              <a:t> atau </a:t>
            </a:r>
            <a:r>
              <a:rPr lang="ms-MY" b="1" dirty="0" smtClean="0"/>
              <a:t>1</a:t>
            </a:r>
          </a:p>
          <a:p>
            <a:r>
              <a:rPr lang="ms-MY" dirty="0" smtClean="0"/>
              <a:t>Bagi memudahkan komputer menterjemah bit-bit yang diterima, bit-bit ini digabungkan menjadi </a:t>
            </a:r>
            <a:r>
              <a:rPr lang="ms-MY" b="1" dirty="0" smtClean="0"/>
              <a:t>8 bit </a:t>
            </a:r>
            <a:r>
              <a:rPr lang="ms-MY" dirty="0" smtClean="0"/>
              <a:t>membentuk </a:t>
            </a:r>
            <a:r>
              <a:rPr lang="ms-MY" b="1" dirty="0" smtClean="0"/>
              <a:t>1 bait</a:t>
            </a:r>
            <a:endParaRPr lang="ms-MY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14480" y="3714752"/>
            <a:ext cx="450059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01001110 = 1 bait</a:t>
            </a:r>
            <a:endParaRPr lang="en-MY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MY"/>
          </a:p>
        </p:txBody>
      </p:sp>
      <p:grpSp>
        <p:nvGrpSpPr>
          <p:cNvPr id="14337" name="Group 1"/>
          <p:cNvGrpSpPr>
            <a:grpSpLocks/>
          </p:cNvGrpSpPr>
          <p:nvPr/>
        </p:nvGrpSpPr>
        <p:grpSpPr bwMode="auto">
          <a:xfrm>
            <a:off x="928662" y="4357694"/>
            <a:ext cx="7286676" cy="1577979"/>
            <a:chOff x="1425" y="11532"/>
            <a:chExt cx="8808" cy="1584"/>
          </a:xfrm>
        </p:grpSpPr>
        <p:sp>
          <p:nvSpPr>
            <p:cNvPr id="14346" name="AutoShape 10"/>
            <p:cNvSpPr>
              <a:spLocks noChangeArrowheads="1"/>
            </p:cNvSpPr>
            <p:nvPr/>
          </p:nvSpPr>
          <p:spPr bwMode="auto">
            <a:xfrm>
              <a:off x="1425" y="12210"/>
              <a:ext cx="576" cy="432"/>
            </a:xfrm>
            <a:prstGeom prst="roundRect">
              <a:avLst>
                <a:gd name="adj" fmla="val 16667"/>
              </a:avLst>
            </a:prstGeom>
            <a:solidFill>
              <a:srgbClr val="548DD4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45720" rIns="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Bit</a:t>
              </a:r>
              <a:endPara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45" name="AutoShape 9"/>
            <p:cNvSpPr>
              <a:spLocks noChangeArrowheads="1"/>
            </p:cNvSpPr>
            <p:nvPr/>
          </p:nvSpPr>
          <p:spPr bwMode="auto">
            <a:xfrm>
              <a:off x="2763" y="12075"/>
              <a:ext cx="864" cy="720"/>
            </a:xfrm>
            <a:prstGeom prst="roundRect">
              <a:avLst>
                <a:gd name="adj" fmla="val 16667"/>
              </a:avLst>
            </a:prstGeom>
            <a:solidFill>
              <a:srgbClr val="B2A1C7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91440" rIns="9144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Bait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44" name="AutoShape 8"/>
            <p:cNvSpPr>
              <a:spLocks noChangeArrowheads="1"/>
            </p:cNvSpPr>
            <p:nvPr/>
          </p:nvSpPr>
          <p:spPr bwMode="auto">
            <a:xfrm>
              <a:off x="4389" y="11907"/>
              <a:ext cx="1152" cy="1008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182880" rIns="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Kilobait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43" name="AutoShape 7"/>
            <p:cNvSpPr>
              <a:spLocks noChangeArrowheads="1"/>
            </p:cNvSpPr>
            <p:nvPr/>
          </p:nvSpPr>
          <p:spPr bwMode="auto">
            <a:xfrm>
              <a:off x="6303" y="11742"/>
              <a:ext cx="1440" cy="1296"/>
            </a:xfrm>
            <a:prstGeom prst="roundRect">
              <a:avLst>
                <a:gd name="adj" fmla="val 16667"/>
              </a:avLst>
            </a:prstGeom>
            <a:solidFill>
              <a:srgbClr val="D99594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274320" rIns="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0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Megabai</a:t>
              </a:r>
              <a:r>
                <a:rPr lang="en-US" sz="2000" dirty="0" err="1" smtClean="0">
                  <a:latin typeface="Arial" pitchFamily="34" charset="0"/>
                  <a:ea typeface="Calibri" pitchFamily="34" charset="0"/>
                  <a:cs typeface="Arial" pitchFamily="34" charset="0"/>
                </a:rPr>
                <a:t>t</a:t>
              </a:r>
              <a:endPara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42" name="AutoShape 6"/>
            <p:cNvSpPr>
              <a:spLocks noChangeArrowheads="1"/>
            </p:cNvSpPr>
            <p:nvPr/>
          </p:nvSpPr>
          <p:spPr bwMode="auto">
            <a:xfrm>
              <a:off x="8505" y="11532"/>
              <a:ext cx="1728" cy="1584"/>
            </a:xfrm>
            <a:prstGeom prst="roundRect">
              <a:avLst>
                <a:gd name="adj" fmla="val 16667"/>
              </a:avLst>
            </a:prstGeom>
            <a:solidFill>
              <a:srgbClr val="E36C0A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365760" rIns="0" bIns="9144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2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Calibri" pitchFamily="34" charset="0"/>
                  <a:cs typeface="Arial" pitchFamily="34" charset="0"/>
                </a:rPr>
                <a:t>Gigabait</a:t>
              </a: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341" name="AutoShape 5"/>
            <p:cNvSpPr>
              <a:spLocks noChangeShapeType="1"/>
            </p:cNvSpPr>
            <p:nvPr/>
          </p:nvSpPr>
          <p:spPr bwMode="auto">
            <a:xfrm>
              <a:off x="2001" y="12431"/>
              <a:ext cx="762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MY"/>
            </a:p>
          </p:txBody>
        </p:sp>
        <p:sp>
          <p:nvSpPr>
            <p:cNvPr id="14340" name="AutoShape 4"/>
            <p:cNvSpPr>
              <a:spLocks noChangeShapeType="1"/>
            </p:cNvSpPr>
            <p:nvPr/>
          </p:nvSpPr>
          <p:spPr bwMode="auto">
            <a:xfrm>
              <a:off x="3633" y="12431"/>
              <a:ext cx="762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MY"/>
            </a:p>
          </p:txBody>
        </p:sp>
        <p:sp>
          <p:nvSpPr>
            <p:cNvPr id="14339" name="AutoShape 3"/>
            <p:cNvSpPr>
              <a:spLocks noChangeShapeType="1"/>
            </p:cNvSpPr>
            <p:nvPr/>
          </p:nvSpPr>
          <p:spPr bwMode="auto">
            <a:xfrm>
              <a:off x="5541" y="12431"/>
              <a:ext cx="762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MY"/>
            </a:p>
          </p:txBody>
        </p:sp>
        <p:sp>
          <p:nvSpPr>
            <p:cNvPr id="14338" name="AutoShape 2"/>
            <p:cNvSpPr>
              <a:spLocks noChangeShapeType="1"/>
            </p:cNvSpPr>
            <p:nvPr/>
          </p:nvSpPr>
          <p:spPr bwMode="auto">
            <a:xfrm>
              <a:off x="7743" y="12461"/>
              <a:ext cx="762" cy="0"/>
            </a:xfrm>
            <a:prstGeom prst="straightConnector1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MY"/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 bwMode="gray">
          <a:xfrm>
            <a:off x="2428860" y="5786454"/>
            <a:ext cx="4071966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ms-MY" sz="3200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 </a:t>
            </a:r>
            <a:r>
              <a:rPr kumimoji="0" lang="ms-MY" b="1" i="0" u="none" strike="noStrike" kern="0" cap="none" spc="50" normalizeH="0" baseline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Unit</a:t>
            </a:r>
            <a:r>
              <a:rPr kumimoji="0" lang="ms-MY" b="1" i="0" u="none" strike="noStrike" kern="0" cap="none" spc="50" normalizeH="0" noProof="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rebuchet MS" pitchFamily="34" charset="0"/>
                <a:ea typeface="+mj-ea"/>
                <a:cs typeface="+mj-cs"/>
              </a:rPr>
              <a:t> Piawai Ukuran Data</a:t>
            </a:r>
            <a:endParaRPr kumimoji="0" lang="ms-MY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662" y="571480"/>
            <a:ext cx="5668112" cy="792088"/>
          </a:xfrm>
        </p:spPr>
        <p:txBody>
          <a:bodyPr/>
          <a:lstStyle/>
          <a:p>
            <a:r>
              <a:rPr lang="ms-MY" dirty="0" smtClean="0"/>
              <a:t>Unit Piawaian Ukuran data</a:t>
            </a:r>
            <a:endParaRPr lang="ms-MY" dirty="0"/>
          </a:p>
        </p:txBody>
      </p:sp>
      <p:graphicFrame>
        <p:nvGraphicFramePr>
          <p:cNvPr id="16" name="Content Placeholder 15"/>
          <p:cNvGraphicFramePr>
            <a:graphicFrameLocks noGrp="1"/>
          </p:cNvGraphicFramePr>
          <p:nvPr>
            <p:ph idx="1"/>
          </p:nvPr>
        </p:nvGraphicFramePr>
        <p:xfrm>
          <a:off x="928662" y="1357299"/>
          <a:ext cx="6643734" cy="3071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1867"/>
                <a:gridCol w="3321867"/>
              </a:tblGrid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2400" b="1" dirty="0">
                          <a:latin typeface="Century Gothic"/>
                          <a:ea typeface="Calibri"/>
                          <a:cs typeface="Times New Roman"/>
                        </a:rPr>
                        <a:t>Unit Ukuran Data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2400" b="1" dirty="0">
                          <a:latin typeface="Century Gothic"/>
                          <a:ea typeface="Calibri"/>
                          <a:cs typeface="Times New Roman"/>
                        </a:rPr>
                        <a:t>Dalam Bait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2400" b="1" dirty="0">
                          <a:latin typeface="Century Gothic"/>
                          <a:ea typeface="Calibri"/>
                          <a:cs typeface="Times New Roman"/>
                        </a:rPr>
                        <a:t>8 bit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2400" b="1" dirty="0">
                          <a:latin typeface="Century Gothic"/>
                          <a:ea typeface="Calibri"/>
                          <a:cs typeface="Times New Roman"/>
                        </a:rPr>
                        <a:t>1 bait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1,024  </a:t>
                      </a:r>
                      <a:r>
                        <a:rPr lang="en-US" sz="2400" b="1" dirty="0" err="1">
                          <a:latin typeface="Century Gothic"/>
                          <a:ea typeface="Calibri"/>
                          <a:cs typeface="Times New Roman"/>
                        </a:rPr>
                        <a:t>kilobait</a:t>
                      </a:r>
                      <a:r>
                        <a:rPr lang="en-US" sz="2400" b="1" dirty="0">
                          <a:latin typeface="Century Gothic"/>
                          <a:ea typeface="Calibri"/>
                          <a:cs typeface="Times New Roman"/>
                        </a:rPr>
                        <a:t> (KB)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400" b="1" baseline="0" dirty="0" smtClean="0">
                          <a:latin typeface="Century Gothic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baseline="0" dirty="0" err="1" smtClean="0">
                          <a:latin typeface="Century Gothic"/>
                          <a:ea typeface="Calibri"/>
                          <a:cs typeface="Times New Roman"/>
                        </a:rPr>
                        <a:t>Megabait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1,024</a:t>
                      </a:r>
                      <a:r>
                        <a:rPr lang="en-US" sz="2400" b="1" baseline="0" dirty="0" smtClean="0">
                          <a:latin typeface="Century Gothic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baseline="0" dirty="0" err="1" smtClean="0">
                          <a:latin typeface="Century Gothic"/>
                          <a:ea typeface="Calibri"/>
                          <a:cs typeface="Times New Roman"/>
                        </a:rPr>
                        <a:t>Megabait</a:t>
                      </a: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dirty="0">
                          <a:latin typeface="Century Gothic"/>
                          <a:ea typeface="Calibri"/>
                          <a:cs typeface="Times New Roman"/>
                        </a:rPr>
                        <a:t>(MB)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latin typeface="Century Gothic"/>
                          <a:ea typeface="Calibri"/>
                          <a:cs typeface="Times New Roman"/>
                        </a:rPr>
                        <a:t>1 </a:t>
                      </a:r>
                      <a:r>
                        <a:rPr lang="en-US" sz="2400" b="1" dirty="0" err="1" smtClean="0">
                          <a:latin typeface="Century Gothic"/>
                          <a:ea typeface="Calibri"/>
                          <a:cs typeface="Times New Roman"/>
                        </a:rPr>
                        <a:t>Gigabait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143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1,024 </a:t>
                      </a:r>
                      <a:r>
                        <a:rPr lang="en-US" sz="2400" b="1" dirty="0" err="1">
                          <a:latin typeface="Century Gothic"/>
                          <a:ea typeface="Calibri"/>
                          <a:cs typeface="Times New Roman"/>
                        </a:rPr>
                        <a:t>gigabait</a:t>
                      </a:r>
                      <a:r>
                        <a:rPr lang="en-US" sz="2400" b="1" dirty="0">
                          <a:latin typeface="Century Gothic"/>
                          <a:ea typeface="Calibri"/>
                          <a:cs typeface="Times New Roman"/>
                        </a:rPr>
                        <a:t> (GB)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latin typeface="Century Gothic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2400" b="1" baseline="0" dirty="0" smtClean="0">
                          <a:latin typeface="Century Gothic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400" b="1" baseline="0" dirty="0" err="1" smtClean="0">
                          <a:latin typeface="Century Gothic"/>
                          <a:ea typeface="Calibri"/>
                          <a:cs typeface="Times New Roman"/>
                        </a:rPr>
                        <a:t>Terrabait</a:t>
                      </a:r>
                      <a:endParaRPr lang="en-MY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pic>
        <p:nvPicPr>
          <p:cNvPr id="13313" name="Picture 1" descr="C:\Users\Acer\Pictures\pdrv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4643446"/>
            <a:ext cx="1500198" cy="1500198"/>
          </a:xfrm>
          <a:prstGeom prst="rect">
            <a:avLst/>
          </a:prstGeom>
          <a:noFill/>
        </p:spPr>
      </p:pic>
      <p:sp>
        <p:nvSpPr>
          <p:cNvPr id="17" name="Title 1"/>
          <p:cNvSpPr txBox="1">
            <a:spLocks/>
          </p:cNvSpPr>
          <p:nvPr/>
        </p:nvSpPr>
        <p:spPr bwMode="gray">
          <a:xfrm>
            <a:off x="2357422" y="5500702"/>
            <a:ext cx="114300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ms-MY" sz="2400" b="1" kern="0" spc="5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rPr>
              <a:t>32 GB</a:t>
            </a:r>
            <a:endParaRPr kumimoji="0" lang="ms-MY" sz="24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  <p:pic>
        <p:nvPicPr>
          <p:cNvPr id="13314" name="Picture 2" descr="C:\Users\Acer\Pictures\cd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20809537">
            <a:off x="4067073" y="4519089"/>
            <a:ext cx="2002446" cy="2002446"/>
          </a:xfrm>
          <a:prstGeom prst="rect">
            <a:avLst/>
          </a:prstGeom>
          <a:noFill/>
        </p:spPr>
      </p:pic>
      <p:sp>
        <p:nvSpPr>
          <p:cNvPr id="19" name="Title 1"/>
          <p:cNvSpPr txBox="1">
            <a:spLocks/>
          </p:cNvSpPr>
          <p:nvPr/>
        </p:nvSpPr>
        <p:spPr bwMode="gray">
          <a:xfrm>
            <a:off x="6357950" y="5072074"/>
            <a:ext cx="1643074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ms-MY" sz="2400" b="1" kern="0" spc="50" dirty="0" smtClean="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rPr>
              <a:t>700 MB</a:t>
            </a:r>
            <a:endParaRPr kumimoji="0" lang="ms-MY" sz="2400" b="1" i="0" u="none" strike="noStrike" kern="0" cap="none" spc="50" normalizeH="0" baseline="0" noProof="0" dirty="0">
              <a:ln w="11430"/>
              <a:gradFill>
                <a:gsLst>
                  <a:gs pos="25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1"/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rebuchet MS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2145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3664998" cy="792088"/>
          </a:xfrm>
        </p:spPr>
        <p:txBody>
          <a:bodyPr/>
          <a:lstStyle/>
          <a:p>
            <a:r>
              <a:rPr lang="ms-MY" dirty="0" smtClean="0"/>
              <a:t>Menukar Ukuran</a:t>
            </a:r>
            <a:endParaRPr lang="ms-MY" dirty="0"/>
          </a:p>
        </p:txBody>
      </p:sp>
      <p:sp>
        <p:nvSpPr>
          <p:cNvPr id="19" name="Content Placeholder 18"/>
          <p:cNvSpPr>
            <a:spLocks noGrp="1"/>
          </p:cNvSpPr>
          <p:nvPr>
            <p:ph idx="1"/>
          </p:nvPr>
        </p:nvSpPr>
        <p:spPr>
          <a:xfrm>
            <a:off x="571472" y="1428736"/>
            <a:ext cx="8286808" cy="4286280"/>
          </a:xfrm>
        </p:spPr>
        <p:txBody>
          <a:bodyPr/>
          <a:lstStyle/>
          <a:p>
            <a:r>
              <a:rPr lang="en-US" dirty="0" err="1" smtClean="0"/>
              <a:t>Menukarkan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data </a:t>
            </a:r>
            <a:r>
              <a:rPr lang="en-US" dirty="0" err="1" smtClean="0"/>
              <a:t>kilobait</a:t>
            </a:r>
            <a:r>
              <a:rPr lang="en-US" dirty="0" smtClean="0"/>
              <a:t> (KB) </a:t>
            </a:r>
            <a:r>
              <a:rPr lang="en-US" dirty="0" err="1" smtClean="0"/>
              <a:t>ke</a:t>
            </a:r>
            <a:r>
              <a:rPr lang="en-US" dirty="0" smtClean="0"/>
              <a:t> Bait</a:t>
            </a:r>
          </a:p>
          <a:p>
            <a:pPr marL="446088" indent="280988">
              <a:buFont typeface="Wingdings" pitchFamily="2" charset="2"/>
              <a:buChar char="§"/>
            </a:pPr>
            <a:r>
              <a:rPr lang="en-US" dirty="0" smtClean="0"/>
              <a:t>	3 K</a:t>
            </a:r>
            <a:r>
              <a:rPr lang="en-US" dirty="0" smtClean="0"/>
              <a:t>B </a:t>
            </a:r>
            <a:r>
              <a:rPr lang="en-US" dirty="0" smtClean="0"/>
              <a:t>= 3 x </a:t>
            </a:r>
            <a:r>
              <a:rPr lang="en-US" dirty="0" smtClean="0"/>
              <a:t>1024 </a:t>
            </a:r>
            <a:r>
              <a:rPr lang="en-US" dirty="0" smtClean="0"/>
              <a:t>bait = 3 </a:t>
            </a:r>
            <a:r>
              <a:rPr lang="en-US" dirty="0" smtClean="0"/>
              <a:t>072 </a:t>
            </a:r>
            <a:r>
              <a:rPr lang="en-US" dirty="0" smtClean="0"/>
              <a:t>bait</a:t>
            </a:r>
          </a:p>
          <a:p>
            <a:pPr marL="436563" indent="196850">
              <a:buFont typeface="Wingdings" pitchFamily="2" charset="2"/>
              <a:buChar char="§"/>
            </a:pPr>
            <a:r>
              <a:rPr lang="en-US" dirty="0" smtClean="0"/>
              <a:t>	2.4 </a:t>
            </a:r>
            <a:r>
              <a:rPr lang="en-US" dirty="0"/>
              <a:t>K</a:t>
            </a:r>
            <a:r>
              <a:rPr lang="en-US" dirty="0" smtClean="0"/>
              <a:t>B </a:t>
            </a:r>
            <a:r>
              <a:rPr lang="en-US" dirty="0" smtClean="0"/>
              <a:t>= 2.4 x </a:t>
            </a:r>
            <a:r>
              <a:rPr lang="en-US" dirty="0" smtClean="0"/>
              <a:t>1024 </a:t>
            </a:r>
            <a:r>
              <a:rPr lang="en-US" dirty="0" smtClean="0"/>
              <a:t>bait = 2 </a:t>
            </a:r>
            <a:r>
              <a:rPr lang="en-US" dirty="0" smtClean="0"/>
              <a:t>457.6 </a:t>
            </a:r>
            <a:r>
              <a:rPr lang="en-US" dirty="0" smtClean="0"/>
              <a:t>bait</a:t>
            </a:r>
          </a:p>
          <a:p>
            <a:r>
              <a:rPr lang="en-US" dirty="0" err="1" smtClean="0"/>
              <a:t>Menukar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data </a:t>
            </a:r>
            <a:r>
              <a:rPr lang="en-US" dirty="0" err="1" smtClean="0"/>
              <a:t>megabait</a:t>
            </a:r>
            <a:r>
              <a:rPr lang="en-US" dirty="0" smtClean="0"/>
              <a:t> (MB)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kilobait</a:t>
            </a:r>
            <a:r>
              <a:rPr lang="en-US" dirty="0" smtClean="0"/>
              <a:t> </a:t>
            </a:r>
            <a:r>
              <a:rPr lang="en-US" dirty="0" smtClean="0"/>
              <a:t>(</a:t>
            </a:r>
            <a:r>
              <a:rPr lang="en-US" dirty="0" smtClean="0"/>
              <a:t>K</a:t>
            </a:r>
            <a:r>
              <a:rPr lang="en-US" dirty="0" smtClean="0"/>
              <a:t>B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  5 MB = 5 x </a:t>
            </a:r>
            <a:r>
              <a:rPr lang="en-US" dirty="0" smtClean="0"/>
              <a:t>1024 </a:t>
            </a:r>
            <a:r>
              <a:rPr lang="en-US" dirty="0"/>
              <a:t>K</a:t>
            </a:r>
            <a:r>
              <a:rPr lang="en-US" dirty="0" smtClean="0"/>
              <a:t>B </a:t>
            </a:r>
            <a:r>
              <a:rPr lang="en-US" dirty="0" smtClean="0"/>
              <a:t>= </a:t>
            </a:r>
            <a:r>
              <a:rPr lang="en-US" dirty="0" smtClean="0"/>
              <a:t>5 120 KB</a:t>
            </a:r>
            <a:endParaRPr lang="en-US" dirty="0" smtClean="0"/>
          </a:p>
          <a:p>
            <a:pPr lvl="1"/>
            <a:r>
              <a:rPr lang="en-US" dirty="0" smtClean="0"/>
              <a:t>  6.1 MB = 6.1 x </a:t>
            </a:r>
            <a:r>
              <a:rPr lang="en-US" dirty="0" smtClean="0"/>
              <a:t>1024 </a:t>
            </a:r>
            <a:r>
              <a:rPr lang="en-US" dirty="0"/>
              <a:t>K</a:t>
            </a:r>
            <a:r>
              <a:rPr lang="en-US" dirty="0" smtClean="0"/>
              <a:t>B </a:t>
            </a:r>
            <a:r>
              <a:rPr lang="en-US" dirty="0" smtClean="0"/>
              <a:t>= 6 </a:t>
            </a:r>
            <a:r>
              <a:rPr lang="en-US" dirty="0" smtClean="0"/>
              <a:t>246.4 </a:t>
            </a:r>
            <a:r>
              <a:rPr lang="en-US" dirty="0"/>
              <a:t>K</a:t>
            </a:r>
            <a:r>
              <a:rPr lang="en-US" dirty="0" smtClean="0"/>
              <a:t>B</a:t>
            </a:r>
            <a:endParaRPr lang="en-US" dirty="0" smtClean="0"/>
          </a:p>
          <a:p>
            <a:pPr marL="285750" lvl="1"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dirty="0" err="1" smtClean="0"/>
              <a:t>Menukarkan</a:t>
            </a:r>
            <a:r>
              <a:rPr lang="en-US" dirty="0" smtClean="0"/>
              <a:t> </a:t>
            </a:r>
            <a:r>
              <a:rPr lang="en-US" dirty="0" err="1" smtClean="0"/>
              <a:t>ukuran</a:t>
            </a:r>
            <a:r>
              <a:rPr lang="en-US" dirty="0" smtClean="0"/>
              <a:t> data </a:t>
            </a:r>
            <a:r>
              <a:rPr lang="en-US" dirty="0" err="1" smtClean="0"/>
              <a:t>gigabait</a:t>
            </a:r>
            <a:r>
              <a:rPr lang="en-US" dirty="0" smtClean="0"/>
              <a:t> (GB)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megabait</a:t>
            </a:r>
            <a:r>
              <a:rPr lang="en-US" dirty="0" smtClean="0"/>
              <a:t>(MB)</a:t>
            </a:r>
          </a:p>
          <a:p>
            <a:pPr marL="285750" lvl="1" indent="254000"/>
            <a:r>
              <a:rPr lang="en-US" dirty="0" smtClean="0"/>
              <a:t>	500 GB = 500 x  </a:t>
            </a:r>
            <a:r>
              <a:rPr lang="en-US" dirty="0" smtClean="0"/>
              <a:t>1024 </a:t>
            </a:r>
            <a:r>
              <a:rPr lang="en-US" dirty="0" smtClean="0"/>
              <a:t>MB = </a:t>
            </a:r>
            <a:r>
              <a:rPr lang="en-US" dirty="0" smtClean="0"/>
              <a:t>512 </a:t>
            </a:r>
            <a:r>
              <a:rPr lang="en-US" dirty="0" smtClean="0"/>
              <a:t>000 MB</a:t>
            </a:r>
          </a:p>
          <a:p>
            <a:pPr marL="285750" lvl="1" indent="254000"/>
            <a:r>
              <a:rPr lang="en-US" dirty="0" smtClean="0"/>
              <a:t>	80  GB = 80 x </a:t>
            </a:r>
            <a:r>
              <a:rPr lang="en-US" dirty="0" smtClean="0"/>
              <a:t>1024 </a:t>
            </a:r>
            <a:r>
              <a:rPr lang="en-US" dirty="0" smtClean="0"/>
              <a:t>MB = </a:t>
            </a:r>
            <a:r>
              <a:rPr lang="en-US" dirty="0" smtClean="0"/>
              <a:t>81 920 </a:t>
            </a:r>
            <a:r>
              <a:rPr lang="en-US" dirty="0" smtClean="0"/>
              <a:t>MB</a:t>
            </a:r>
          </a:p>
        </p:txBody>
      </p:sp>
    </p:spTree>
    <p:extLst>
      <p:ext uri="{BB962C8B-B14F-4D97-AF65-F5344CB8AC3E}">
        <p14:creationId xmlns:p14="http://schemas.microsoft.com/office/powerpoint/2010/main" val="423385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6657996" cy="792088"/>
          </a:xfrm>
        </p:spPr>
        <p:txBody>
          <a:bodyPr/>
          <a:lstStyle/>
          <a:p>
            <a:r>
              <a:rPr lang="ms-MY" dirty="0" smtClean="0"/>
              <a:t>Hubungkait Fail Data dan Bait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7890670" cy="1445290"/>
          </a:xfrm>
        </p:spPr>
        <p:txBody>
          <a:bodyPr/>
          <a:lstStyle/>
          <a:p>
            <a:r>
              <a:rPr lang="ms-MY" dirty="0" smtClean="0"/>
              <a:t>Komputer menyimpan data dalam unit bait. Setiap Aksara  ( terdiri dari nombor, </a:t>
            </a:r>
            <a:r>
              <a:rPr lang="ms-MY" dirty="0" smtClean="0"/>
              <a:t>huruf</a:t>
            </a:r>
            <a:r>
              <a:rPr lang="ms-MY" dirty="0" smtClean="0"/>
              <a:t>, simbol dan spacebar) diwakili data 1 bait</a:t>
            </a:r>
          </a:p>
          <a:p>
            <a:endParaRPr lang="ms-MY" dirty="0" smtClean="0"/>
          </a:p>
          <a:p>
            <a:endParaRPr lang="ms-MY" dirty="0"/>
          </a:p>
        </p:txBody>
      </p:sp>
      <p:pic>
        <p:nvPicPr>
          <p:cNvPr id="6" name="Picture 5"/>
          <p:cNvPicPr/>
          <p:nvPr/>
        </p:nvPicPr>
        <p:blipFill>
          <a:blip r:embed="rId2" cstate="print"/>
          <a:srcRect r="71460" b="53791"/>
          <a:stretch>
            <a:fillRect/>
          </a:stretch>
        </p:blipFill>
        <p:spPr bwMode="auto">
          <a:xfrm>
            <a:off x="1428728" y="2571744"/>
            <a:ext cx="1636413" cy="1376979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 bwMode="auto">
          <a:xfrm rot="10800000" flipV="1">
            <a:off x="2143108" y="2857496"/>
            <a:ext cx="1928826" cy="21431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4071934" y="2786058"/>
            <a:ext cx="3000396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/>
              <a:t>Saiz</a:t>
            </a:r>
            <a:r>
              <a:rPr lang="en-US" dirty="0" smtClean="0"/>
              <a:t> fail </a:t>
            </a:r>
            <a:r>
              <a:rPr lang="en-US" dirty="0" err="1" smtClean="0"/>
              <a:t>bagi</a:t>
            </a:r>
            <a:r>
              <a:rPr lang="en-US" dirty="0" smtClean="0"/>
              <a:t> 4 </a:t>
            </a:r>
            <a:r>
              <a:rPr lang="en-US" dirty="0" err="1" smtClean="0"/>
              <a:t>huruf</a:t>
            </a:r>
            <a:r>
              <a:rPr lang="en-US" dirty="0" smtClean="0"/>
              <a:t>  </a:t>
            </a:r>
            <a:r>
              <a:rPr lang="en-US" dirty="0" err="1" smtClean="0"/>
              <a:t>ialah</a:t>
            </a:r>
            <a:r>
              <a:rPr lang="en-US" dirty="0" smtClean="0"/>
              <a:t> 4 bait (bytes</a:t>
            </a:r>
            <a:r>
              <a:rPr lang="en-US" sz="2400" dirty="0" smtClean="0"/>
              <a:t>) </a:t>
            </a:r>
            <a:endParaRPr lang="en-MY" sz="2400" dirty="0"/>
          </a:p>
        </p:txBody>
      </p:sp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1214414" y="500063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k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</a:t>
                      </a:r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857224" y="4286256"/>
            <a:ext cx="371477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1600" dirty="0" err="1" smtClean="0"/>
              <a:t>Contoh</a:t>
            </a:r>
            <a:r>
              <a:rPr lang="en-US" sz="1600" dirty="0" smtClean="0"/>
              <a:t> : </a:t>
            </a:r>
            <a:r>
              <a:rPr lang="en-US" sz="1600" dirty="0" err="1" smtClean="0"/>
              <a:t>Ayat</a:t>
            </a:r>
            <a:r>
              <a:rPr lang="en-US" sz="1600" dirty="0" smtClean="0"/>
              <a:t> </a:t>
            </a:r>
            <a:r>
              <a:rPr lang="en-US" sz="1600" dirty="0" err="1" smtClean="0"/>
              <a:t>di</a:t>
            </a:r>
            <a:r>
              <a:rPr lang="en-US" sz="1600" dirty="0" smtClean="0"/>
              <a:t> </a:t>
            </a:r>
            <a:r>
              <a:rPr lang="en-US" sz="1600" dirty="0" err="1" smtClean="0"/>
              <a:t>bawah</a:t>
            </a:r>
            <a:r>
              <a:rPr lang="en-US" sz="1600" dirty="0" smtClean="0"/>
              <a:t> </a:t>
            </a:r>
            <a:r>
              <a:rPr lang="en-US" sz="1600" dirty="0" err="1" smtClean="0"/>
              <a:t>bersaiz</a:t>
            </a:r>
            <a:r>
              <a:rPr lang="en-US" sz="1600" dirty="0" smtClean="0"/>
              <a:t> 15 bait</a:t>
            </a:r>
            <a:r>
              <a:rPr lang="en-US" sz="2400" dirty="0" smtClean="0"/>
              <a:t>  </a:t>
            </a:r>
            <a:endParaRPr lang="en-MY" sz="2400" dirty="0"/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1142976" y="5572140"/>
          <a:ext cx="62151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  <a:gridCol w="41434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en-MY" dirty="0"/>
                    </a:p>
                  </a:txBody>
                  <a:tcPr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286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3739</TotalTime>
  <Words>793</Words>
  <Application>Microsoft Office PowerPoint</Application>
  <PresentationFormat>On-screen Show (4:3)</PresentationFormat>
  <Paragraphs>239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Century Gothic</vt:lpstr>
      <vt:lpstr>Times New Roman</vt:lpstr>
      <vt:lpstr>Trebuchet MS</vt:lpstr>
      <vt:lpstr>Verdana</vt:lpstr>
      <vt:lpstr>Wingdings</vt:lpstr>
      <vt:lpstr>267TGp_education_e</vt:lpstr>
      <vt:lpstr>PowerPoint Presentation</vt:lpstr>
      <vt:lpstr>MENGENAL DATA</vt:lpstr>
      <vt:lpstr>MENGENAL DATA</vt:lpstr>
      <vt:lpstr>Data di Komputer</vt:lpstr>
      <vt:lpstr>Data di Komputer</vt:lpstr>
      <vt:lpstr> Digit Binari</vt:lpstr>
      <vt:lpstr>Unit Piawaian Ukuran data</vt:lpstr>
      <vt:lpstr>Menukar Ukuran</vt:lpstr>
      <vt:lpstr>Hubungkait Fail Data dan Bait</vt:lpstr>
      <vt:lpstr>SISTEM PERNOMBORAN</vt:lpstr>
      <vt:lpstr>Asas Nombor</vt:lpstr>
      <vt:lpstr>Asas Nombor</vt:lpstr>
      <vt:lpstr>Jadual Asas Nombor</vt:lpstr>
      <vt:lpstr>Proses Pertukaran Antara Sistem Pernomboran</vt:lpstr>
      <vt:lpstr>Proses Pertukaran Antara Sistem Pernomboran</vt:lpstr>
      <vt:lpstr>Proses Pertukaran Antara Sistem Pernomboran</vt:lpstr>
      <vt:lpstr>Proses Pertukaran Antara Sistem Pernomboran</vt:lpstr>
      <vt:lpstr>PRAKTIS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387</cp:revision>
  <dcterms:created xsi:type="dcterms:W3CDTF">2012-01-17T07:16:06Z</dcterms:created>
  <dcterms:modified xsi:type="dcterms:W3CDTF">2013-09-21T15:38:24Z</dcterms:modified>
</cp:coreProperties>
</file>