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85" r:id="rId2"/>
    <p:sldId id="329" r:id="rId3"/>
    <p:sldId id="350" r:id="rId4"/>
    <p:sldId id="342" r:id="rId5"/>
    <p:sldId id="343" r:id="rId6"/>
    <p:sldId id="353" r:id="rId7"/>
    <p:sldId id="351" r:id="rId8"/>
    <p:sldId id="344" r:id="rId9"/>
    <p:sldId id="345" r:id="rId10"/>
    <p:sldId id="330" r:id="rId11"/>
    <p:sldId id="352" r:id="rId12"/>
    <p:sldId id="354" r:id="rId13"/>
    <p:sldId id="356" r:id="rId14"/>
    <p:sldId id="355" r:id="rId15"/>
    <p:sldId id="357" r:id="rId16"/>
    <p:sldId id="334" r:id="rId17"/>
    <p:sldId id="349" r:id="rId18"/>
    <p:sldId id="340" r:id="rId19"/>
    <p:sldId id="312" r:id="rId20"/>
  </p:sldIdLst>
  <p:sldSz cx="9144000" cy="6858000" type="screen4x3"/>
  <p:notesSz cx="7099300" cy="10234613"/>
  <p:defaultTextStyle>
    <a:defPPr>
      <a:defRPr lang="en-MY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D8217"/>
    <a:srgbClr val="F09942"/>
    <a:srgbClr val="C06F04"/>
    <a:srgbClr val="FFFF00"/>
    <a:srgbClr val="AB5A01"/>
    <a:srgbClr val="CCB1D7"/>
    <a:srgbClr val="CCB1EB"/>
    <a:srgbClr val="E5D8EB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13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94" y="-114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D455EA3D-E6FA-405C-AEAF-2F39C7B31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46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86AC868-C70F-45AC-8263-7A76606BB29E}" type="datetimeFigureOut">
              <a:rPr lang="en-US" smtClean="0"/>
              <a:pPr/>
              <a:t>9/22/2013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F8BBD55-706A-45F4-8A48-1CC56D2608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952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BBD55-706A-45F4-8A48-1CC56D260886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285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0" name="Freeform 58"/>
          <p:cNvSpPr>
            <a:spLocks/>
          </p:cNvSpPr>
          <p:nvPr/>
        </p:nvSpPr>
        <p:spPr bwMode="gray">
          <a:xfrm>
            <a:off x="0" y="-7343"/>
            <a:ext cx="9145588" cy="6316663"/>
          </a:xfrm>
          <a:custGeom>
            <a:avLst/>
            <a:gdLst/>
            <a:ahLst/>
            <a:cxnLst>
              <a:cxn ang="0">
                <a:pos x="1193" y="2909"/>
              </a:cxn>
              <a:cxn ang="0">
                <a:pos x="2737" y="2700"/>
              </a:cxn>
              <a:cxn ang="0">
                <a:pos x="4345" y="2640"/>
              </a:cxn>
              <a:cxn ang="0">
                <a:pos x="5401" y="2622"/>
              </a:cxn>
              <a:cxn ang="0">
                <a:pos x="5761" y="2544"/>
              </a:cxn>
              <a:cxn ang="0">
                <a:pos x="5761" y="0"/>
              </a:cxn>
              <a:cxn ang="0">
                <a:pos x="0" y="0"/>
              </a:cxn>
              <a:cxn ang="0">
                <a:pos x="5" y="3979"/>
              </a:cxn>
              <a:cxn ang="0">
                <a:pos x="1193" y="2909"/>
              </a:cxn>
            </a:cxnLst>
            <a:rect l="0" t="0" r="r" b="b"/>
            <a:pathLst>
              <a:path w="5761" h="3979">
                <a:moveTo>
                  <a:pt x="1193" y="2909"/>
                </a:moveTo>
                <a:cubicBezTo>
                  <a:pt x="1793" y="2765"/>
                  <a:pt x="1688" y="2790"/>
                  <a:pt x="2737" y="2700"/>
                </a:cubicBezTo>
                <a:cubicBezTo>
                  <a:pt x="3842" y="2658"/>
                  <a:pt x="3903" y="2652"/>
                  <a:pt x="4345" y="2640"/>
                </a:cubicBezTo>
                <a:cubicBezTo>
                  <a:pt x="4789" y="2627"/>
                  <a:pt x="5165" y="2638"/>
                  <a:pt x="5401" y="2622"/>
                </a:cubicBezTo>
                <a:cubicBezTo>
                  <a:pt x="5587" y="2598"/>
                  <a:pt x="5681" y="2573"/>
                  <a:pt x="5761" y="2544"/>
                </a:cubicBezTo>
                <a:cubicBezTo>
                  <a:pt x="5761" y="1295"/>
                  <a:pt x="5761" y="0"/>
                  <a:pt x="5761" y="0"/>
                </a:cubicBezTo>
                <a:lnTo>
                  <a:pt x="0" y="0"/>
                </a:lnTo>
                <a:cubicBezTo>
                  <a:pt x="0" y="0"/>
                  <a:pt x="2" y="1989"/>
                  <a:pt x="5" y="3979"/>
                </a:cubicBezTo>
                <a:cubicBezTo>
                  <a:pt x="61" y="3716"/>
                  <a:pt x="145" y="3216"/>
                  <a:pt x="1193" y="2909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  <a:alpha val="3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972544" y="6573093"/>
            <a:ext cx="2895600" cy="168275"/>
          </a:xfrm>
          <a:prstGeom prst="rect">
            <a:avLst/>
          </a:prstGeom>
        </p:spPr>
        <p:txBody>
          <a:bodyPr/>
          <a:lstStyle>
            <a:lvl1pPr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MY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60432" y="6525344"/>
            <a:ext cx="576064" cy="216024"/>
          </a:xfrm>
        </p:spPr>
        <p:txBody>
          <a:bodyPr/>
          <a:lstStyle>
            <a:lvl1pPr algn="ctr">
              <a:defRPr>
                <a:latin typeface="Arial" charset="0"/>
              </a:defRPr>
            </a:lvl1pPr>
          </a:lstStyle>
          <a:p>
            <a:fld id="{4C7295CF-AA2F-4D19-B9CA-3485A69CD591}" type="slidenum">
              <a:rPr lang="en-MY"/>
              <a:pPr/>
              <a:t>‹#›</a:t>
            </a:fld>
            <a:endParaRPr lang="en-MY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38675" y="5867400"/>
            <a:ext cx="4343400" cy="3048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6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3120" name="AutoShape 48"/>
          <p:cNvSpPr>
            <a:spLocks noChangeArrowheads="1"/>
          </p:cNvSpPr>
          <p:nvPr/>
        </p:nvSpPr>
        <p:spPr bwMode="gray">
          <a:xfrm>
            <a:off x="8240713" y="9667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1" name="AutoShape 49"/>
          <p:cNvSpPr>
            <a:spLocks noChangeArrowheads="1"/>
          </p:cNvSpPr>
          <p:nvPr/>
        </p:nvSpPr>
        <p:spPr bwMode="gray">
          <a:xfrm>
            <a:off x="6792913" y="95726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2" name="AutoShape 50"/>
          <p:cNvSpPr>
            <a:spLocks noChangeArrowheads="1"/>
          </p:cNvSpPr>
          <p:nvPr/>
        </p:nvSpPr>
        <p:spPr bwMode="gray">
          <a:xfrm>
            <a:off x="6078538" y="95726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3" name="AutoShape 51"/>
          <p:cNvSpPr>
            <a:spLocks noChangeArrowheads="1"/>
          </p:cNvSpPr>
          <p:nvPr/>
        </p:nvSpPr>
        <p:spPr bwMode="gray">
          <a:xfrm>
            <a:off x="6802438" y="16906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4" name="AutoShape 52"/>
          <p:cNvSpPr>
            <a:spLocks noChangeArrowheads="1"/>
          </p:cNvSpPr>
          <p:nvPr/>
        </p:nvSpPr>
        <p:spPr bwMode="gray">
          <a:xfrm>
            <a:off x="5345113" y="16906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6" name="AutoShape 54"/>
          <p:cNvSpPr>
            <a:spLocks noChangeArrowheads="1"/>
          </p:cNvSpPr>
          <p:nvPr/>
        </p:nvSpPr>
        <p:spPr bwMode="gray">
          <a:xfrm>
            <a:off x="7696200" y="300831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9" name="AutoShape 57"/>
          <p:cNvSpPr>
            <a:spLocks noChangeArrowheads="1"/>
          </p:cNvSpPr>
          <p:nvPr/>
        </p:nvSpPr>
        <p:spPr bwMode="gray">
          <a:xfrm>
            <a:off x="7696200" y="228441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32" name="Freeform 60"/>
          <p:cNvSpPr>
            <a:spLocks/>
          </p:cNvSpPr>
          <p:nvPr/>
        </p:nvSpPr>
        <p:spPr bwMode="gray">
          <a:xfrm>
            <a:off x="381000" y="4238625"/>
            <a:ext cx="7781925" cy="2619375"/>
          </a:xfrm>
          <a:custGeom>
            <a:avLst/>
            <a:gdLst/>
            <a:ahLst/>
            <a:cxnLst>
              <a:cxn ang="0">
                <a:pos x="432" y="1650"/>
              </a:cxn>
              <a:cxn ang="0">
                <a:pos x="816" y="1650"/>
              </a:cxn>
              <a:cxn ang="0">
                <a:pos x="1056" y="642"/>
              </a:cxn>
              <a:cxn ang="0">
                <a:pos x="2352" y="162"/>
              </a:cxn>
              <a:cxn ang="0">
                <a:pos x="4902" y="0"/>
              </a:cxn>
              <a:cxn ang="0">
                <a:pos x="2400" y="66"/>
              </a:cxn>
              <a:cxn ang="0">
                <a:pos x="864" y="450"/>
              </a:cxn>
              <a:cxn ang="0">
                <a:pos x="0" y="1650"/>
              </a:cxn>
              <a:cxn ang="0">
                <a:pos x="816" y="1650"/>
              </a:cxn>
              <a:cxn ang="0">
                <a:pos x="144" y="1650"/>
              </a:cxn>
              <a:cxn ang="0">
                <a:pos x="576" y="1650"/>
              </a:cxn>
              <a:cxn ang="0">
                <a:pos x="432" y="1650"/>
              </a:cxn>
            </a:cxnLst>
            <a:rect l="0" t="0" r="r" b="b"/>
            <a:pathLst>
              <a:path w="4902" h="1650">
                <a:moveTo>
                  <a:pt x="432" y="1650"/>
                </a:moveTo>
                <a:cubicBezTo>
                  <a:pt x="432" y="1650"/>
                  <a:pt x="624" y="1650"/>
                  <a:pt x="816" y="1650"/>
                </a:cubicBezTo>
                <a:cubicBezTo>
                  <a:pt x="816" y="1650"/>
                  <a:pt x="384" y="1170"/>
                  <a:pt x="1056" y="642"/>
                </a:cubicBezTo>
                <a:cubicBezTo>
                  <a:pt x="1356" y="408"/>
                  <a:pt x="1711" y="269"/>
                  <a:pt x="2352" y="162"/>
                </a:cubicBezTo>
                <a:cubicBezTo>
                  <a:pt x="2993" y="55"/>
                  <a:pt x="4894" y="16"/>
                  <a:pt x="4902" y="0"/>
                </a:cubicBezTo>
                <a:lnTo>
                  <a:pt x="2400" y="66"/>
                </a:lnTo>
                <a:cubicBezTo>
                  <a:pt x="1727" y="141"/>
                  <a:pt x="1264" y="186"/>
                  <a:pt x="864" y="450"/>
                </a:cubicBezTo>
                <a:cubicBezTo>
                  <a:pt x="464" y="714"/>
                  <a:pt x="8" y="1450"/>
                  <a:pt x="0" y="1650"/>
                </a:cubicBezTo>
                <a:lnTo>
                  <a:pt x="816" y="1650"/>
                </a:lnTo>
                <a:lnTo>
                  <a:pt x="144" y="1650"/>
                </a:lnTo>
                <a:lnTo>
                  <a:pt x="576" y="1650"/>
                </a:lnTo>
                <a:lnTo>
                  <a:pt x="432" y="1650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133" name="Freeform 61"/>
          <p:cNvSpPr>
            <a:spLocks/>
          </p:cNvSpPr>
          <p:nvPr/>
        </p:nvSpPr>
        <p:spPr bwMode="gray">
          <a:xfrm>
            <a:off x="0" y="4038600"/>
            <a:ext cx="9161463" cy="2819400"/>
          </a:xfrm>
          <a:custGeom>
            <a:avLst/>
            <a:gdLst/>
            <a:ahLst/>
            <a:cxnLst>
              <a:cxn ang="0">
                <a:pos x="0" y="1248"/>
              </a:cxn>
              <a:cxn ang="0">
                <a:pos x="954" y="441"/>
              </a:cxn>
              <a:cxn ang="0">
                <a:pos x="2832" y="144"/>
              </a:cxn>
              <a:cxn ang="0">
                <a:pos x="5343" y="83"/>
              </a:cxn>
              <a:cxn ang="0">
                <a:pos x="5769" y="0"/>
              </a:cxn>
              <a:cxn ang="0">
                <a:pos x="5771" y="28"/>
              </a:cxn>
              <a:cxn ang="0">
                <a:pos x="5103" y="146"/>
              </a:cxn>
              <a:cxn ang="0">
                <a:pos x="2832" y="240"/>
              </a:cxn>
              <a:cxn ang="0">
                <a:pos x="1104" y="720"/>
              </a:cxn>
              <a:cxn ang="0">
                <a:pos x="672" y="1776"/>
              </a:cxn>
              <a:cxn ang="0">
                <a:pos x="0" y="1776"/>
              </a:cxn>
              <a:cxn ang="0">
                <a:pos x="0" y="1248"/>
              </a:cxn>
            </a:cxnLst>
            <a:rect l="0" t="0" r="r" b="b"/>
            <a:pathLst>
              <a:path w="5771" h="1776">
                <a:moveTo>
                  <a:pt x="0" y="1248"/>
                </a:moveTo>
                <a:cubicBezTo>
                  <a:pt x="157" y="883"/>
                  <a:pt x="482" y="625"/>
                  <a:pt x="954" y="441"/>
                </a:cubicBezTo>
                <a:cubicBezTo>
                  <a:pt x="1426" y="257"/>
                  <a:pt x="2096" y="208"/>
                  <a:pt x="2832" y="144"/>
                </a:cubicBezTo>
                <a:cubicBezTo>
                  <a:pt x="3563" y="84"/>
                  <a:pt x="4854" y="107"/>
                  <a:pt x="5343" y="83"/>
                </a:cubicBezTo>
                <a:cubicBezTo>
                  <a:pt x="5500" y="71"/>
                  <a:pt x="5732" y="23"/>
                  <a:pt x="5769" y="0"/>
                </a:cubicBezTo>
                <a:lnTo>
                  <a:pt x="5771" y="28"/>
                </a:lnTo>
                <a:cubicBezTo>
                  <a:pt x="5743" y="51"/>
                  <a:pt x="5593" y="111"/>
                  <a:pt x="5103" y="146"/>
                </a:cubicBezTo>
                <a:cubicBezTo>
                  <a:pt x="4638" y="179"/>
                  <a:pt x="3544" y="144"/>
                  <a:pt x="2832" y="240"/>
                </a:cubicBezTo>
                <a:cubicBezTo>
                  <a:pt x="2120" y="336"/>
                  <a:pt x="1464" y="464"/>
                  <a:pt x="1104" y="720"/>
                </a:cubicBezTo>
                <a:cubicBezTo>
                  <a:pt x="744" y="976"/>
                  <a:pt x="588" y="1407"/>
                  <a:pt x="672" y="1776"/>
                </a:cubicBezTo>
                <a:cubicBezTo>
                  <a:pt x="336" y="1776"/>
                  <a:pt x="0" y="1776"/>
                  <a:pt x="0" y="1776"/>
                </a:cubicBezTo>
                <a:cubicBezTo>
                  <a:pt x="0" y="1776"/>
                  <a:pt x="0" y="1248"/>
                  <a:pt x="0" y="1248"/>
                </a:cubicBezTo>
                <a:close/>
              </a:path>
            </a:pathLst>
          </a:custGeom>
          <a:solidFill>
            <a:srgbClr val="F0994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51520" y="6573093"/>
            <a:ext cx="1080120" cy="284907"/>
          </a:xfrm>
          <a:prstGeom prst="rect">
            <a:avLst/>
          </a:prstGeom>
        </p:spPr>
        <p:txBody>
          <a:bodyPr/>
          <a:lstStyle>
            <a:lvl1pPr algn="l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endParaRPr lang="en-MY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66900" y="5105400"/>
            <a:ext cx="7124700" cy="381000"/>
          </a:xfrm>
        </p:spPr>
        <p:txBody>
          <a:bodyPr/>
          <a:lstStyle>
            <a:lvl1pPr algn="r">
              <a:defRPr sz="38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pic>
        <p:nvPicPr>
          <p:cNvPr id="3117" name="Picture 45" descr="화살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 flipH="1">
            <a:off x="2987824" y="260648"/>
            <a:ext cx="2435225" cy="2435225"/>
          </a:xfrm>
          <a:prstGeom prst="rect">
            <a:avLst/>
          </a:prstGeom>
          <a:noFill/>
        </p:spPr>
      </p:pic>
      <p:pic>
        <p:nvPicPr>
          <p:cNvPr id="21" name="Picture 20" descr="Untitled-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567" y="552952"/>
            <a:ext cx="9144000" cy="5494004"/>
          </a:xfrm>
          <a:prstGeom prst="rect">
            <a:avLst/>
          </a:prstGeom>
        </p:spPr>
      </p:pic>
      <p:pic>
        <p:nvPicPr>
          <p:cNvPr id="1026" name="Picture 2" descr="C:\Users\Tasir\Desktop\template\kssr2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-171400"/>
            <a:ext cx="3636000" cy="3636000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 userDrawn="1"/>
        </p:nvSpPr>
        <p:spPr>
          <a:xfrm>
            <a:off x="785786" y="142852"/>
            <a:ext cx="2499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0" baseline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KEMENTERIAN PENDIDIKAN MALAYSIA</a:t>
            </a:r>
            <a:endParaRPr lang="en-MY" sz="11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pic>
        <p:nvPicPr>
          <p:cNvPr id="22" name="Picture 21" descr="jata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776" y="60160"/>
            <a:ext cx="486277" cy="404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76278-E29B-426E-B9A7-7EBE3795F6F0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CA2B5-2D45-4B3F-9D8B-ADB2EC5F53FB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5961856" cy="79208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lnSpc>
                <a:spcPct val="85000"/>
              </a:lnSpc>
              <a:defRPr b="1" cap="none" spc="5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="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39750-A80D-4EAD-BD97-E93C1F80C0D6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0FA198-887A-4A41-88FF-64BE9398EE9B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615AC6-A33D-46E9-9598-8EB912755C9F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63AC0F-0404-49EB-B2D2-3E86512CFB21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5D1F8-4781-43FF-9BF0-0F09551D21D9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271AB-35AD-4FDE-82B1-A1010FC96AD8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4BE6B-FA49-484E-8057-D261F69AC7ED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-3361" y="620688"/>
            <a:ext cx="8815594" cy="1584179"/>
            <a:chOff x="-3361" y="620688"/>
            <a:chExt cx="8815594" cy="1584179"/>
          </a:xfrm>
        </p:grpSpPr>
        <p:sp>
          <p:nvSpPr>
            <p:cNvPr id="20" name="Freeform 53"/>
            <p:cNvSpPr>
              <a:spLocks/>
            </p:cNvSpPr>
            <p:nvPr/>
          </p:nvSpPr>
          <p:spPr bwMode="ltGray">
            <a:xfrm flipH="1">
              <a:off x="-3361" y="640773"/>
              <a:ext cx="8815594" cy="699974"/>
            </a:xfrm>
            <a:custGeom>
              <a:avLst/>
              <a:gdLst>
                <a:gd name="connsiteX0" fmla="*/ 9990 w 9993"/>
                <a:gd name="connsiteY0" fmla="*/ 4025 h 8823"/>
                <a:gd name="connsiteX1" fmla="*/ 8811 w 9993"/>
                <a:gd name="connsiteY1" fmla="*/ 8823 h 8823"/>
                <a:gd name="connsiteX2" fmla="*/ 0 w 9993"/>
                <a:gd name="connsiteY2" fmla="*/ 0 h 8823"/>
                <a:gd name="connsiteX3" fmla="*/ 9990 w 9993"/>
                <a:gd name="connsiteY3" fmla="*/ 4025 h 8823"/>
                <a:gd name="connsiteX0" fmla="*/ 8818 w 8821"/>
                <a:gd name="connsiteY0" fmla="*/ 4857 h 10000"/>
                <a:gd name="connsiteX1" fmla="*/ 8817 w 8821"/>
                <a:gd name="connsiteY1" fmla="*/ 10000 h 10000"/>
                <a:gd name="connsiteX2" fmla="*/ 0 w 8821"/>
                <a:gd name="connsiteY2" fmla="*/ 0 h 10000"/>
                <a:gd name="connsiteX3" fmla="*/ 8818 w 8821"/>
                <a:gd name="connsiteY3" fmla="*/ 485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21" h="10000">
                  <a:moveTo>
                    <a:pt x="8818" y="4857"/>
                  </a:moveTo>
                  <a:cubicBezTo>
                    <a:pt x="8821" y="7115"/>
                    <a:pt x="8814" y="7742"/>
                    <a:pt x="8817" y="10000"/>
                  </a:cubicBezTo>
                  <a:lnTo>
                    <a:pt x="0" y="0"/>
                  </a:lnTo>
                  <a:lnTo>
                    <a:pt x="8818" y="4857"/>
                  </a:lnTo>
                  <a:close/>
                </a:path>
              </a:pathLst>
            </a:custGeom>
            <a:solidFill>
              <a:schemeClr val="bg1">
                <a:lumMod val="85000"/>
                <a:alpha val="7059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54"/>
            <p:cNvSpPr>
              <a:spLocks/>
            </p:cNvSpPr>
            <p:nvPr/>
          </p:nvSpPr>
          <p:spPr bwMode="ltGray">
            <a:xfrm flipH="1">
              <a:off x="223" y="620688"/>
              <a:ext cx="8801591" cy="1584179"/>
            </a:xfrm>
            <a:custGeom>
              <a:avLst/>
              <a:gdLst>
                <a:gd name="connsiteX0" fmla="*/ 0 w 10000"/>
                <a:gd name="connsiteY0" fmla="*/ 0 h 8658"/>
                <a:gd name="connsiteX1" fmla="*/ 8810 w 10000"/>
                <a:gd name="connsiteY1" fmla="*/ 8658 h 8658"/>
                <a:gd name="connsiteX2" fmla="*/ 10000 w 10000"/>
                <a:gd name="connsiteY2" fmla="*/ 3699 h 8658"/>
                <a:gd name="connsiteX3" fmla="*/ 0 w 10000"/>
                <a:gd name="connsiteY3" fmla="*/ 0 h 8658"/>
                <a:gd name="connsiteX0" fmla="*/ 0 w 8810"/>
                <a:gd name="connsiteY0" fmla="*/ 0 h 10000"/>
                <a:gd name="connsiteX1" fmla="*/ 8810 w 8810"/>
                <a:gd name="connsiteY1" fmla="*/ 10000 h 10000"/>
                <a:gd name="connsiteX2" fmla="*/ 8810 w 8810"/>
                <a:gd name="connsiteY2" fmla="*/ 3636 h 10000"/>
                <a:gd name="connsiteX3" fmla="*/ 0 w 8810"/>
                <a:gd name="connsiteY3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0" h="10000">
                  <a:moveTo>
                    <a:pt x="0" y="0"/>
                  </a:moveTo>
                  <a:lnTo>
                    <a:pt x="8810" y="10000"/>
                  </a:lnTo>
                  <a:lnTo>
                    <a:pt x="8810" y="3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>
                <a:alpha val="16078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" name="Freeform 55"/>
          <p:cNvSpPr>
            <a:spLocks/>
          </p:cNvSpPr>
          <p:nvPr/>
        </p:nvSpPr>
        <p:spPr bwMode="ltGray">
          <a:xfrm>
            <a:off x="-94685" y="795368"/>
            <a:ext cx="8906917" cy="6060868"/>
          </a:xfrm>
          <a:custGeom>
            <a:avLst/>
            <a:gdLst/>
            <a:ahLst/>
            <a:cxnLst>
              <a:cxn ang="0">
                <a:pos x="5048" y="0"/>
              </a:cxn>
              <a:cxn ang="0">
                <a:pos x="4" y="2774"/>
              </a:cxn>
              <a:cxn ang="0">
                <a:pos x="0" y="3428"/>
              </a:cxn>
              <a:cxn ang="0">
                <a:pos x="4111" y="3435"/>
              </a:cxn>
              <a:cxn ang="0">
                <a:pos x="5048" y="174"/>
              </a:cxn>
              <a:cxn ang="0">
                <a:pos x="5048" y="0"/>
              </a:cxn>
            </a:cxnLst>
            <a:rect l="0" t="0" r="r" b="b"/>
            <a:pathLst>
              <a:path w="5048" h="3435">
                <a:moveTo>
                  <a:pt x="5048" y="0"/>
                </a:moveTo>
                <a:lnTo>
                  <a:pt x="4" y="2774"/>
                </a:lnTo>
                <a:lnTo>
                  <a:pt x="0" y="3428"/>
                </a:lnTo>
                <a:lnTo>
                  <a:pt x="4111" y="3435"/>
                </a:lnTo>
                <a:lnTo>
                  <a:pt x="5048" y="174"/>
                </a:lnTo>
                <a:lnTo>
                  <a:pt x="5048" y="0"/>
                </a:lnTo>
                <a:close/>
              </a:path>
            </a:pathLst>
          </a:custGeom>
          <a:solidFill>
            <a:srgbClr val="A6A6A6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Freeform 56"/>
          <p:cNvSpPr>
            <a:spLocks/>
          </p:cNvSpPr>
          <p:nvPr/>
        </p:nvSpPr>
        <p:spPr bwMode="ltGray">
          <a:xfrm>
            <a:off x="-26284" y="620688"/>
            <a:ext cx="8838517" cy="6237312"/>
          </a:xfrm>
          <a:custGeom>
            <a:avLst/>
            <a:gdLst>
              <a:gd name="connsiteX0" fmla="*/ 9995 w 9995"/>
              <a:gd name="connsiteY0" fmla="*/ 608 h 10000"/>
              <a:gd name="connsiteX1" fmla="*/ 3127 w 9995"/>
              <a:gd name="connsiteY1" fmla="*/ 9972 h 10000"/>
              <a:gd name="connsiteX2" fmla="*/ 1099 w 9995"/>
              <a:gd name="connsiteY2" fmla="*/ 10000 h 10000"/>
              <a:gd name="connsiteX3" fmla="*/ 1103 w 9995"/>
              <a:gd name="connsiteY3" fmla="*/ 8161 h 10000"/>
              <a:gd name="connsiteX4" fmla="*/ 2 w 9995"/>
              <a:gd name="connsiteY4" fmla="*/ 8161 h 10000"/>
              <a:gd name="connsiteX5" fmla="*/ 1184 w 9995"/>
              <a:gd name="connsiteY5" fmla="*/ 3694 h 10000"/>
              <a:gd name="connsiteX6" fmla="*/ 9995 w 9995"/>
              <a:gd name="connsiteY6" fmla="*/ 0 h 10000"/>
              <a:gd name="connsiteX7" fmla="*/ 9995 w 9995"/>
              <a:gd name="connsiteY7" fmla="*/ 608 h 10000"/>
              <a:gd name="connsiteX0" fmla="*/ 8900 w 8900"/>
              <a:gd name="connsiteY0" fmla="*/ 608 h 10000"/>
              <a:gd name="connsiteX1" fmla="*/ 2029 w 8900"/>
              <a:gd name="connsiteY1" fmla="*/ 9972 h 10000"/>
              <a:gd name="connsiteX2" fmla="*/ 0 w 8900"/>
              <a:gd name="connsiteY2" fmla="*/ 10000 h 10000"/>
              <a:gd name="connsiteX3" fmla="*/ 4 w 8900"/>
              <a:gd name="connsiteY3" fmla="*/ 8161 h 10000"/>
              <a:gd name="connsiteX4" fmla="*/ 84 w 8900"/>
              <a:gd name="connsiteY4" fmla="*/ 8197 h 10000"/>
              <a:gd name="connsiteX5" fmla="*/ 85 w 8900"/>
              <a:gd name="connsiteY5" fmla="*/ 3694 h 10000"/>
              <a:gd name="connsiteX6" fmla="*/ 8900 w 8900"/>
              <a:gd name="connsiteY6" fmla="*/ 0 h 10000"/>
              <a:gd name="connsiteX7" fmla="*/ 8900 w 8900"/>
              <a:gd name="connsiteY7" fmla="*/ 608 h 10000"/>
              <a:gd name="connsiteX0" fmla="*/ 9997 w 9997"/>
              <a:gd name="connsiteY0" fmla="*/ 608 h 10000"/>
              <a:gd name="connsiteX1" fmla="*/ 2277 w 9997"/>
              <a:gd name="connsiteY1" fmla="*/ 9972 h 10000"/>
              <a:gd name="connsiteX2" fmla="*/ 92 w 9997"/>
              <a:gd name="connsiteY2" fmla="*/ 10000 h 10000"/>
              <a:gd name="connsiteX3" fmla="*/ 1 w 9997"/>
              <a:gd name="connsiteY3" fmla="*/ 8161 h 10000"/>
              <a:gd name="connsiteX4" fmla="*/ 91 w 9997"/>
              <a:gd name="connsiteY4" fmla="*/ 8197 h 10000"/>
              <a:gd name="connsiteX5" fmla="*/ 93 w 9997"/>
              <a:gd name="connsiteY5" fmla="*/ 3694 h 10000"/>
              <a:gd name="connsiteX6" fmla="*/ 9997 w 9997"/>
              <a:gd name="connsiteY6" fmla="*/ 0 h 10000"/>
              <a:gd name="connsiteX7" fmla="*/ 9997 w 9997"/>
              <a:gd name="connsiteY7" fmla="*/ 608 h 10000"/>
              <a:gd name="connsiteX0" fmla="*/ 10000 w 10000"/>
              <a:gd name="connsiteY0" fmla="*/ 608 h 10000"/>
              <a:gd name="connsiteX1" fmla="*/ 2278 w 10000"/>
              <a:gd name="connsiteY1" fmla="*/ 9972 h 10000"/>
              <a:gd name="connsiteX2" fmla="*/ 92 w 10000"/>
              <a:gd name="connsiteY2" fmla="*/ 10000 h 10000"/>
              <a:gd name="connsiteX3" fmla="*/ 1 w 10000"/>
              <a:gd name="connsiteY3" fmla="*/ 8161 h 10000"/>
              <a:gd name="connsiteX4" fmla="*/ 93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  <a:gd name="connsiteX0" fmla="*/ 9938 w 9938"/>
              <a:gd name="connsiteY0" fmla="*/ 608 h 10000"/>
              <a:gd name="connsiteX1" fmla="*/ 2216 w 9938"/>
              <a:gd name="connsiteY1" fmla="*/ 9972 h 10000"/>
              <a:gd name="connsiteX2" fmla="*/ 30 w 9938"/>
              <a:gd name="connsiteY2" fmla="*/ 10000 h 10000"/>
              <a:gd name="connsiteX3" fmla="*/ 30 w 9938"/>
              <a:gd name="connsiteY3" fmla="*/ 8197 h 10000"/>
              <a:gd name="connsiteX4" fmla="*/ 31 w 9938"/>
              <a:gd name="connsiteY4" fmla="*/ 3694 h 10000"/>
              <a:gd name="connsiteX5" fmla="*/ 9938 w 9938"/>
              <a:gd name="connsiteY5" fmla="*/ 0 h 10000"/>
              <a:gd name="connsiteX6" fmla="*/ 9938 w 9938"/>
              <a:gd name="connsiteY6" fmla="*/ 608 h 10000"/>
              <a:gd name="connsiteX0" fmla="*/ 10000 w 10000"/>
              <a:gd name="connsiteY0" fmla="*/ 608 h 10000"/>
              <a:gd name="connsiteX1" fmla="*/ 2230 w 10000"/>
              <a:gd name="connsiteY1" fmla="*/ 9972 h 10000"/>
              <a:gd name="connsiteX2" fmla="*/ 30 w 10000"/>
              <a:gd name="connsiteY2" fmla="*/ 10000 h 10000"/>
              <a:gd name="connsiteX3" fmla="*/ 30 w 10000"/>
              <a:gd name="connsiteY3" fmla="*/ 8197 h 10000"/>
              <a:gd name="connsiteX4" fmla="*/ 31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  <a:gd name="connsiteX0" fmla="*/ 10000 w 10000"/>
              <a:gd name="connsiteY0" fmla="*/ 608 h 10000"/>
              <a:gd name="connsiteX1" fmla="*/ 2270 w 10000"/>
              <a:gd name="connsiteY1" fmla="*/ 10000 h 10000"/>
              <a:gd name="connsiteX2" fmla="*/ 30 w 10000"/>
              <a:gd name="connsiteY2" fmla="*/ 10000 h 10000"/>
              <a:gd name="connsiteX3" fmla="*/ 30 w 10000"/>
              <a:gd name="connsiteY3" fmla="*/ 8197 h 10000"/>
              <a:gd name="connsiteX4" fmla="*/ 31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608"/>
                </a:moveTo>
                <a:lnTo>
                  <a:pt x="2270" y="10000"/>
                </a:lnTo>
                <a:lnTo>
                  <a:pt x="30" y="10000"/>
                </a:lnTo>
                <a:cubicBezTo>
                  <a:pt x="31" y="9387"/>
                  <a:pt x="29" y="8810"/>
                  <a:pt x="30" y="8197"/>
                </a:cubicBezTo>
                <a:cubicBezTo>
                  <a:pt x="30" y="6653"/>
                  <a:pt x="0" y="5183"/>
                  <a:pt x="31" y="3694"/>
                </a:cubicBezTo>
                <a:lnTo>
                  <a:pt x="10000" y="0"/>
                </a:lnTo>
                <a:lnTo>
                  <a:pt x="10000" y="608"/>
                </a:lnTo>
                <a:close/>
              </a:path>
            </a:pathLst>
          </a:custGeom>
          <a:solidFill>
            <a:srgbClr val="BFBFBF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Freeform 57"/>
          <p:cNvSpPr>
            <a:spLocks/>
          </p:cNvSpPr>
          <p:nvPr userDrawn="1"/>
        </p:nvSpPr>
        <p:spPr bwMode="ltGray">
          <a:xfrm flipH="1">
            <a:off x="-4537" y="652448"/>
            <a:ext cx="8816770" cy="3712738"/>
          </a:xfrm>
          <a:custGeom>
            <a:avLst/>
            <a:gdLst>
              <a:gd name="connsiteX0" fmla="*/ 0 w 10000"/>
              <a:gd name="connsiteY0" fmla="*/ 0 h 10000"/>
              <a:gd name="connsiteX1" fmla="*/ 8811 w 10000"/>
              <a:gd name="connsiteY1" fmla="*/ 3204 h 10000"/>
              <a:gd name="connsiteX2" fmla="*/ 10000 w 10000"/>
              <a:gd name="connsiteY2" fmla="*/ 10000 h 10000"/>
              <a:gd name="connsiteX3" fmla="*/ 0 w 10000"/>
              <a:gd name="connsiteY3" fmla="*/ 299 h 10000"/>
              <a:gd name="connsiteX4" fmla="*/ 0 w 10000"/>
              <a:gd name="connsiteY4" fmla="*/ 0 h 10000"/>
              <a:gd name="connsiteX0" fmla="*/ 0 w 8816"/>
              <a:gd name="connsiteY0" fmla="*/ 0 h 8901"/>
              <a:gd name="connsiteX1" fmla="*/ 8811 w 8816"/>
              <a:gd name="connsiteY1" fmla="*/ 3204 h 8901"/>
              <a:gd name="connsiteX2" fmla="*/ 8811 w 8816"/>
              <a:gd name="connsiteY2" fmla="*/ 8901 h 8901"/>
              <a:gd name="connsiteX3" fmla="*/ 0 w 8816"/>
              <a:gd name="connsiteY3" fmla="*/ 299 h 8901"/>
              <a:gd name="connsiteX4" fmla="*/ 0 w 8816"/>
              <a:gd name="connsiteY4" fmla="*/ 0 h 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6" h="8901">
                <a:moveTo>
                  <a:pt x="0" y="0"/>
                </a:moveTo>
                <a:lnTo>
                  <a:pt x="8811" y="3204"/>
                </a:lnTo>
                <a:cubicBezTo>
                  <a:pt x="8816" y="5359"/>
                  <a:pt x="8806" y="6746"/>
                  <a:pt x="8811" y="8901"/>
                </a:cubicBezTo>
                <a:lnTo>
                  <a:pt x="0" y="29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2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6" name="Freeform 82"/>
          <p:cNvSpPr>
            <a:spLocks/>
          </p:cNvSpPr>
          <p:nvPr userDrawn="1"/>
        </p:nvSpPr>
        <p:spPr bwMode="gray">
          <a:xfrm>
            <a:off x="-3175" y="-9301"/>
            <a:ext cx="9151938" cy="1062037"/>
          </a:xfrm>
          <a:custGeom>
            <a:avLst/>
            <a:gdLst/>
            <a:ahLst/>
            <a:cxnLst>
              <a:cxn ang="0">
                <a:pos x="2" y="555"/>
              </a:cxn>
              <a:cxn ang="0">
                <a:pos x="1937" y="158"/>
              </a:cxn>
              <a:cxn ang="0">
                <a:pos x="3102" y="249"/>
              </a:cxn>
              <a:cxn ang="0">
                <a:pos x="4706" y="605"/>
              </a:cxn>
              <a:cxn ang="0">
                <a:pos x="5761" y="636"/>
              </a:cxn>
              <a:cxn ang="0">
                <a:pos x="5751" y="4"/>
              </a:cxn>
              <a:cxn ang="0">
                <a:pos x="47" y="5"/>
              </a:cxn>
              <a:cxn ang="0">
                <a:pos x="8" y="5"/>
              </a:cxn>
              <a:cxn ang="0">
                <a:pos x="2" y="555"/>
              </a:cxn>
            </a:cxnLst>
            <a:rect l="0" t="0" r="r" b="b"/>
            <a:pathLst>
              <a:path w="5765" h="669">
                <a:moveTo>
                  <a:pt x="2" y="555"/>
                </a:moveTo>
                <a:cubicBezTo>
                  <a:pt x="371" y="212"/>
                  <a:pt x="1393" y="131"/>
                  <a:pt x="1937" y="158"/>
                </a:cubicBezTo>
                <a:cubicBezTo>
                  <a:pt x="2481" y="185"/>
                  <a:pt x="2627" y="192"/>
                  <a:pt x="3102" y="249"/>
                </a:cubicBezTo>
                <a:cubicBezTo>
                  <a:pt x="3563" y="324"/>
                  <a:pt x="4228" y="541"/>
                  <a:pt x="4706" y="605"/>
                </a:cubicBezTo>
                <a:cubicBezTo>
                  <a:pt x="5186" y="669"/>
                  <a:pt x="5368" y="641"/>
                  <a:pt x="5761" y="636"/>
                </a:cubicBezTo>
                <a:cubicBezTo>
                  <a:pt x="5765" y="336"/>
                  <a:pt x="5757" y="0"/>
                  <a:pt x="5751" y="4"/>
                </a:cubicBezTo>
                <a:cubicBezTo>
                  <a:pt x="2891" y="4"/>
                  <a:pt x="47" y="5"/>
                  <a:pt x="47" y="5"/>
                </a:cubicBezTo>
                <a:lnTo>
                  <a:pt x="8" y="5"/>
                </a:lnTo>
                <a:cubicBezTo>
                  <a:pt x="0" y="97"/>
                  <a:pt x="2" y="442"/>
                  <a:pt x="2" y="555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pic>
        <p:nvPicPr>
          <p:cNvPr id="1108" name="Picture 84" descr="06_icon_f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0" y="76200"/>
            <a:ext cx="1066800" cy="1066800"/>
          </a:xfrm>
          <a:prstGeom prst="rect">
            <a:avLst/>
          </a:prstGeom>
          <a:noFill/>
        </p:spPr>
      </p:pic>
      <p:sp>
        <p:nvSpPr>
          <p:cNvPr id="1079" name="Rectangle 55"/>
          <p:cNvSpPr>
            <a:spLocks noChangeArrowheads="1"/>
          </p:cNvSpPr>
          <p:nvPr userDrawn="1"/>
        </p:nvSpPr>
        <p:spPr bwMode="gray">
          <a:xfrm>
            <a:off x="5981700" y="6667500"/>
            <a:ext cx="3009900" cy="114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7544" y="1340768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MY" dirty="0" smtClean="0"/>
          </a:p>
        </p:txBody>
      </p:sp>
      <p:sp>
        <p:nvSpPr>
          <p:cNvPr id="1030" name="Rectangle 6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8244408" y="6575448"/>
            <a:ext cx="747192" cy="28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+mn-lt"/>
              </a:defRPr>
            </a:lvl1pPr>
          </a:lstStyle>
          <a:p>
            <a:fld id="{E066FA14-8150-410D-A403-431ECAFDAA4C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914400" y="404664"/>
            <a:ext cx="44958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MY" dirty="0" smtClean="0"/>
          </a:p>
        </p:txBody>
      </p:sp>
      <p:cxnSp>
        <p:nvCxnSpPr>
          <p:cNvPr id="14" name="Straight Connector 13"/>
          <p:cNvCxnSpPr/>
          <p:nvPr userDrawn="1"/>
        </p:nvCxnSpPr>
        <p:spPr bwMode="auto">
          <a:xfrm flipV="1">
            <a:off x="2643174" y="6624078"/>
            <a:ext cx="6216410" cy="19632"/>
          </a:xfrm>
          <a:prstGeom prst="line">
            <a:avLst/>
          </a:prstGeom>
          <a:ln cap="rnd">
            <a:prstDash val="sysDot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 userDrawn="1"/>
        </p:nvSpPr>
        <p:spPr>
          <a:xfrm>
            <a:off x="737091" y="6500834"/>
            <a:ext cx="2079415" cy="21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900" dirty="0" smtClean="0">
                <a:latin typeface="Trebuchet MS" pitchFamily="34" charset="0"/>
              </a:rPr>
              <a:t>KEMENTERIAN PENDIDIKAN MALAYSIA</a:t>
            </a:r>
            <a:endParaRPr lang="en-US" sz="900" dirty="0">
              <a:latin typeface="Trebuchet MS" pitchFamily="34" charset="0"/>
            </a:endParaRPr>
          </a:p>
        </p:txBody>
      </p:sp>
      <p:pic>
        <p:nvPicPr>
          <p:cNvPr id="2050" name="Picture 2" descr="C:\Users\Tasir\Desktop\template\kssrpbs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6446" y="-27384"/>
            <a:ext cx="9172575" cy="1000125"/>
          </a:xfrm>
          <a:prstGeom prst="rect">
            <a:avLst/>
          </a:prstGeom>
          <a:noFill/>
        </p:spPr>
      </p:pic>
      <p:pic>
        <p:nvPicPr>
          <p:cNvPr id="24" name="Picture 23" descr="jata.jpg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1680" y="6405208"/>
            <a:ext cx="486277" cy="40466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Trebuchet M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800" b="1">
          <a:solidFill>
            <a:schemeClr val="tx1"/>
          </a:solidFill>
          <a:latin typeface="Trebuchet MS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2"/>
          </a:solidFill>
          <a:latin typeface="Trebuchet MS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2"/>
          </a:solidFill>
          <a:latin typeface="Trebuchet MS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Trebuchet MS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Trebuchet MS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myWerk_psd\kulit kssr\tahun 3\kss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2425" y="5903778"/>
            <a:ext cx="1951112" cy="886356"/>
          </a:xfrm>
          <a:prstGeom prst="rect">
            <a:avLst/>
          </a:prstGeom>
          <a:noFill/>
        </p:spPr>
      </p:pic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783638" y="6442075"/>
            <a:ext cx="3603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2E5A7D9-A50A-4D07-AC1B-EE380E149166}" type="slidenum">
              <a:rPr lang="en-MY"/>
              <a:pPr>
                <a:defRPr/>
              </a:pPr>
              <a:t>1</a:t>
            </a:fld>
            <a:endParaRPr lang="en-MY"/>
          </a:p>
        </p:txBody>
      </p:sp>
      <p:sp>
        <p:nvSpPr>
          <p:cNvPr id="2" name="Rectangle 1"/>
          <p:cNvSpPr/>
          <p:nvPr/>
        </p:nvSpPr>
        <p:spPr>
          <a:xfrm>
            <a:off x="2267744" y="4725144"/>
            <a:ext cx="62281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UNIT SISTEM,</a:t>
            </a:r>
          </a:p>
          <a:p>
            <a:pPr algn="ctr"/>
            <a:r>
              <a:rPr lang="en-US" sz="3200" dirty="0" smtClean="0"/>
              <a:t>CPU DAN INGATAN</a:t>
            </a:r>
            <a:endParaRPr lang="ms-MY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294145" y="260648"/>
            <a:ext cx="2160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SLOT</a:t>
            </a:r>
            <a:r>
              <a:rPr lang="en-US" sz="2800" b="1" baseline="0" dirty="0" smtClean="0"/>
              <a:t> 2</a:t>
            </a:r>
            <a:r>
              <a:rPr lang="en-US" sz="2800" b="1" dirty="0" smtClean="0"/>
              <a:t> &amp; 3</a:t>
            </a:r>
            <a:endParaRPr lang="en-MY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6681936" cy="792088"/>
          </a:xfrm>
        </p:spPr>
        <p:txBody>
          <a:bodyPr/>
          <a:lstStyle/>
          <a:p>
            <a:r>
              <a:rPr lang="en-US" dirty="0"/>
              <a:t>Unit </a:t>
            </a:r>
            <a:r>
              <a:rPr lang="en-US" dirty="0" err="1"/>
              <a:t>Pemprosesan</a:t>
            </a:r>
            <a:r>
              <a:rPr lang="en-US" dirty="0"/>
              <a:t> </a:t>
            </a:r>
            <a:r>
              <a:rPr lang="en-US" dirty="0" err="1"/>
              <a:t>Pusat</a:t>
            </a:r>
            <a:r>
              <a:rPr lang="en-US" dirty="0"/>
              <a:t> (CPU)</a:t>
            </a:r>
            <a:endParaRPr lang="ms-MY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s-MY" sz="2000" dirty="0" smtClean="0"/>
              <a:t>Dikenali </a:t>
            </a:r>
            <a:r>
              <a:rPr lang="ms-MY" sz="2000" dirty="0"/>
              <a:t>sebagai pusat atau </a:t>
            </a:r>
            <a:r>
              <a:rPr lang="ms-MY" sz="2000" dirty="0" smtClean="0"/>
              <a:t>otak </a:t>
            </a:r>
          </a:p>
          <a:p>
            <a:pPr>
              <a:buNone/>
            </a:pPr>
            <a:r>
              <a:rPr lang="ms-MY" sz="2000" dirty="0" smtClean="0"/>
              <a:t>     sistem komputer</a:t>
            </a:r>
          </a:p>
          <a:p>
            <a:r>
              <a:rPr lang="ms-MY" sz="2000" dirty="0" smtClean="0"/>
              <a:t>Merupakan sebuah cip berbentuk </a:t>
            </a:r>
          </a:p>
          <a:p>
            <a:pPr>
              <a:buNone/>
            </a:pPr>
            <a:r>
              <a:rPr lang="ms-MY" sz="2000" dirty="0" smtClean="0"/>
              <a:t>     segiempat bujur yang dipasang pada </a:t>
            </a:r>
          </a:p>
          <a:p>
            <a:pPr>
              <a:buNone/>
            </a:pPr>
            <a:r>
              <a:rPr lang="ms-MY" sz="2000" dirty="0" smtClean="0"/>
              <a:t>     bahagian atas kanan papan induk</a:t>
            </a:r>
            <a:endParaRPr lang="ms-MY" sz="2000" dirty="0"/>
          </a:p>
          <a:p>
            <a:r>
              <a:rPr lang="ms-MY" sz="2000" dirty="0" smtClean="0"/>
              <a:t>Antara </a:t>
            </a:r>
            <a:r>
              <a:rPr lang="ms-MY" sz="2000" dirty="0"/>
              <a:t>tugas utama :</a:t>
            </a:r>
          </a:p>
          <a:p>
            <a:pPr lvl="1"/>
            <a:r>
              <a:rPr lang="ms-MY" sz="2000" dirty="0" smtClean="0"/>
              <a:t>Memasukkan data </a:t>
            </a:r>
            <a:r>
              <a:rPr lang="ms-MY" sz="2000" dirty="0"/>
              <a:t>dan </a:t>
            </a:r>
            <a:r>
              <a:rPr lang="ms-MY" sz="2000" dirty="0" smtClean="0"/>
              <a:t>program </a:t>
            </a:r>
            <a:r>
              <a:rPr lang="ms-MY" sz="2000" dirty="0"/>
              <a:t>ke dalam sistem </a:t>
            </a:r>
            <a:r>
              <a:rPr lang="ms-MY" sz="2000" dirty="0" smtClean="0"/>
              <a:t>komputer</a:t>
            </a:r>
            <a:endParaRPr lang="ms-MY" sz="2000" dirty="0"/>
          </a:p>
          <a:p>
            <a:pPr lvl="1"/>
            <a:r>
              <a:rPr lang="ms-MY" sz="2000" dirty="0" smtClean="0"/>
              <a:t>Menyimpan </a:t>
            </a:r>
            <a:r>
              <a:rPr lang="ms-MY" sz="2000" dirty="0"/>
              <a:t>arahan-arahan dan data-data yang digunakan </a:t>
            </a:r>
            <a:r>
              <a:rPr lang="ms-MY" sz="2000" dirty="0" smtClean="0"/>
              <a:t>untuk pemprosesan</a:t>
            </a:r>
            <a:endParaRPr lang="ms-MY" sz="2000" dirty="0"/>
          </a:p>
          <a:p>
            <a:pPr lvl="1"/>
            <a:r>
              <a:rPr lang="ms-MY" sz="2000" dirty="0" smtClean="0"/>
              <a:t>Melaksanakan </a:t>
            </a:r>
            <a:r>
              <a:rPr lang="ms-MY" sz="2000" dirty="0"/>
              <a:t>arahan-arahan pemprosesan data</a:t>
            </a:r>
          </a:p>
          <a:p>
            <a:pPr lvl="1"/>
            <a:r>
              <a:rPr lang="ms-MY" sz="2000" dirty="0" smtClean="0"/>
              <a:t>Memindahkan </a:t>
            </a:r>
            <a:r>
              <a:rPr lang="ms-MY" sz="2000" dirty="0"/>
              <a:t>hasil-hasil pemprosesan kepada bentuk yang difahami </a:t>
            </a:r>
            <a:r>
              <a:rPr lang="ms-MY" sz="2000" dirty="0" smtClean="0"/>
              <a:t>dan </a:t>
            </a:r>
            <a:r>
              <a:rPr lang="ms-MY" sz="2000" dirty="0"/>
              <a:t>boleh digunakan oleh manusia ataupun komputer-komputer </a:t>
            </a:r>
            <a:r>
              <a:rPr lang="ms-MY" sz="2000" dirty="0" smtClean="0"/>
              <a:t>lain</a:t>
            </a:r>
            <a:endParaRPr lang="ms-MY" sz="2000" dirty="0"/>
          </a:p>
        </p:txBody>
      </p:sp>
      <p:pic>
        <p:nvPicPr>
          <p:cNvPr id="5" name="Picture 7" descr="C:\Users\Acer\Downloads\daya-ingatan-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 l="4576" t="6557" r="6202" b="8203"/>
          <a:stretch>
            <a:fillRect/>
          </a:stretch>
        </p:blipFill>
        <p:spPr bwMode="auto">
          <a:xfrm>
            <a:off x="5364088" y="1484784"/>
            <a:ext cx="2774967" cy="18499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661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88900" y="2571174"/>
            <a:ext cx="5097760" cy="792088"/>
          </a:xfrm>
        </p:spPr>
        <p:txBody>
          <a:bodyPr/>
          <a:lstStyle/>
          <a:p>
            <a:r>
              <a:rPr lang="en-US" sz="2800" dirty="0" smtClean="0"/>
              <a:t>Unit </a:t>
            </a:r>
            <a:r>
              <a:rPr lang="en-US" sz="2800" dirty="0" err="1" smtClean="0"/>
              <a:t>Pemprosesan</a:t>
            </a:r>
            <a:r>
              <a:rPr lang="en-US" sz="2800" dirty="0" smtClean="0"/>
              <a:t> </a:t>
            </a:r>
            <a:r>
              <a:rPr lang="en-US" sz="2800" dirty="0" err="1" smtClean="0"/>
              <a:t>Pusat</a:t>
            </a:r>
            <a:endParaRPr lang="ms-MY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1988840"/>
            <a:ext cx="3428992" cy="257174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356992"/>
            <a:ext cx="3027756" cy="26404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itle 1"/>
          <p:cNvSpPr txBox="1">
            <a:spLocks/>
          </p:cNvSpPr>
          <p:nvPr/>
        </p:nvSpPr>
        <p:spPr bwMode="gray">
          <a:xfrm>
            <a:off x="1431578" y="4142810"/>
            <a:ext cx="254888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 cap="none" spc="5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r"/>
            <a:r>
              <a:rPr lang="en-US" sz="2800" kern="0" dirty="0" smtClean="0"/>
              <a:t>Unit </a:t>
            </a:r>
            <a:r>
              <a:rPr lang="en-US" sz="2800" kern="0" dirty="0" err="1" smtClean="0"/>
              <a:t>Kawalan</a:t>
            </a:r>
            <a:endParaRPr lang="ms-MY" sz="2800" kern="0" dirty="0"/>
          </a:p>
        </p:txBody>
      </p:sp>
      <p:cxnSp>
        <p:nvCxnSpPr>
          <p:cNvPr id="8" name="Straight Arrow Connector 7"/>
          <p:cNvCxnSpPr>
            <a:stCxn id="6" idx="3"/>
          </p:cNvCxnSpPr>
          <p:nvPr/>
        </p:nvCxnSpPr>
        <p:spPr bwMode="auto">
          <a:xfrm>
            <a:off x="3980458" y="4538854"/>
            <a:ext cx="2347664" cy="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itle 1"/>
          <p:cNvSpPr txBox="1">
            <a:spLocks/>
          </p:cNvSpPr>
          <p:nvPr/>
        </p:nvSpPr>
        <p:spPr bwMode="gray">
          <a:xfrm>
            <a:off x="1645892" y="5285818"/>
            <a:ext cx="3077813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 cap="none" spc="5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r"/>
            <a:r>
              <a:rPr lang="en-US" sz="2800" kern="0" dirty="0" smtClean="0"/>
              <a:t>Unit </a:t>
            </a:r>
            <a:r>
              <a:rPr lang="en-US" sz="2800" kern="0" dirty="0" err="1" smtClean="0"/>
              <a:t>Arithmetik</a:t>
            </a:r>
            <a:endParaRPr lang="ms-MY" sz="2800" kern="0" dirty="0"/>
          </a:p>
        </p:txBody>
      </p:sp>
      <p:cxnSp>
        <p:nvCxnSpPr>
          <p:cNvPr id="10" name="Straight Arrow Connector 9"/>
          <p:cNvCxnSpPr>
            <a:stCxn id="9" idx="3"/>
          </p:cNvCxnSpPr>
          <p:nvPr/>
        </p:nvCxnSpPr>
        <p:spPr bwMode="auto">
          <a:xfrm flipV="1">
            <a:off x="4723705" y="4442159"/>
            <a:ext cx="2376265" cy="123970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187624" y="365798"/>
            <a:ext cx="57864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ms-MY" sz="2400" b="1" dirty="0" smtClean="0"/>
              <a:t>Komponen dalam </a:t>
            </a:r>
            <a:r>
              <a:rPr lang="ms-MY" sz="2400" b="1" dirty="0" smtClean="0">
                <a:hlinkClick r:id="rId5" action="ppaction://hlinksldjump"/>
              </a:rPr>
              <a:t>CPU</a:t>
            </a:r>
            <a:endParaRPr lang="ms-MY" sz="2400" b="1" dirty="0" smtClean="0"/>
          </a:p>
          <a:p>
            <a:pPr lvl="1" algn="l">
              <a:lnSpc>
                <a:spcPct val="150000"/>
              </a:lnSpc>
              <a:buFont typeface="Wingdings" pitchFamily="2" charset="2"/>
              <a:buChar char="§"/>
            </a:pPr>
            <a:r>
              <a:rPr lang="ms-MY" sz="2400" b="1" dirty="0" smtClean="0"/>
              <a:t>UNIT KAWALAN</a:t>
            </a:r>
          </a:p>
          <a:p>
            <a:pPr lvl="1" algn="l">
              <a:lnSpc>
                <a:spcPct val="150000"/>
              </a:lnSpc>
              <a:buFont typeface="Wingdings" pitchFamily="2" charset="2"/>
              <a:buChar char="§"/>
            </a:pPr>
            <a:r>
              <a:rPr lang="ms-MY" sz="2400" b="1" dirty="0" smtClean="0"/>
              <a:t>UNIT ARITHMETIK / LOGIK</a:t>
            </a:r>
            <a:endParaRPr lang="ms-MY" sz="2400" b="1" dirty="0"/>
          </a:p>
        </p:txBody>
      </p:sp>
      <p:sp>
        <p:nvSpPr>
          <p:cNvPr id="15" name="Curved Up Arrow 14"/>
          <p:cNvSpPr/>
          <p:nvPr/>
        </p:nvSpPr>
        <p:spPr bwMode="auto">
          <a:xfrm rot="11808060">
            <a:off x="2021015" y="2323531"/>
            <a:ext cx="4422474" cy="903392"/>
          </a:xfrm>
          <a:prstGeom prst="curvedUp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MY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97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Kitaran</a:t>
            </a:r>
            <a:r>
              <a:rPr lang="en-US" dirty="0" smtClean="0"/>
              <a:t> </a:t>
            </a:r>
            <a:r>
              <a:rPr lang="en-US" dirty="0" err="1" smtClean="0"/>
              <a:t>Mesin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576064"/>
          </a:xfrm>
        </p:spPr>
        <p:txBody>
          <a:bodyPr/>
          <a:lstStyle/>
          <a:p>
            <a:pPr>
              <a:buNone/>
            </a:pPr>
            <a:r>
              <a:rPr lang="en-US" dirty="0" err="1" smtClean="0"/>
              <a:t>Kitaran</a:t>
            </a:r>
            <a:r>
              <a:rPr lang="en-US" dirty="0" smtClean="0"/>
              <a:t> </a:t>
            </a:r>
            <a:r>
              <a:rPr lang="en-US" dirty="0" err="1" smtClean="0"/>
              <a:t>mesin</a:t>
            </a:r>
            <a:r>
              <a:rPr lang="en-US" dirty="0" smtClean="0"/>
              <a:t> </a:t>
            </a:r>
            <a:r>
              <a:rPr lang="en-US" dirty="0" err="1" smtClean="0"/>
              <a:t>ialah</a:t>
            </a:r>
            <a:r>
              <a:rPr lang="en-US" dirty="0" smtClean="0"/>
              <a:t> </a:t>
            </a:r>
            <a:r>
              <a:rPr lang="en-US" dirty="0" err="1" smtClean="0"/>
              <a:t>proses</a:t>
            </a:r>
            <a:r>
              <a:rPr lang="en-US" dirty="0" smtClean="0"/>
              <a:t> yang </a:t>
            </a:r>
            <a:r>
              <a:rPr lang="en-US" dirty="0" err="1" smtClean="0"/>
              <a:t>berlaku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CPU.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MY" dirty="0"/>
          </a:p>
        </p:txBody>
      </p:sp>
      <p:grpSp>
        <p:nvGrpSpPr>
          <p:cNvPr id="19" name="Group 18"/>
          <p:cNvGrpSpPr/>
          <p:nvPr/>
        </p:nvGrpSpPr>
        <p:grpSpPr>
          <a:xfrm>
            <a:off x="1619672" y="1772816"/>
            <a:ext cx="5786766" cy="4451399"/>
            <a:chOff x="1521538" y="1773139"/>
            <a:chExt cx="5786766" cy="4451399"/>
          </a:xfrm>
        </p:grpSpPr>
        <p:sp>
          <p:nvSpPr>
            <p:cNvPr id="14" name="TextBox 13"/>
            <p:cNvSpPr txBox="1"/>
            <p:nvPr/>
          </p:nvSpPr>
          <p:spPr>
            <a:xfrm>
              <a:off x="1547664" y="3861048"/>
              <a:ext cx="2520280" cy="230832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l"/>
              <a:r>
                <a:rPr lang="en-US" dirty="0" smtClean="0"/>
                <a:t>UNIT ARITHMETIK DAN LOGIK</a:t>
              </a:r>
            </a:p>
            <a:p>
              <a:pPr algn="l"/>
              <a:endParaRPr lang="en-US" dirty="0" smtClean="0"/>
            </a:p>
            <a:p>
              <a:pPr algn="l"/>
              <a:endParaRPr lang="en-US" dirty="0" smtClean="0"/>
            </a:p>
            <a:p>
              <a:pPr algn="l"/>
              <a:endParaRPr lang="en-US" dirty="0" smtClean="0"/>
            </a:p>
            <a:p>
              <a:pPr algn="l"/>
              <a:endParaRPr lang="en-US" dirty="0" smtClean="0"/>
            </a:p>
            <a:p>
              <a:pPr algn="l"/>
              <a:endParaRPr lang="en-US" dirty="0" smtClean="0"/>
            </a:p>
            <a:p>
              <a:pPr algn="l"/>
              <a:endParaRPr lang="en-MY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644008" y="3861048"/>
              <a:ext cx="2664296" cy="230832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l"/>
              <a:r>
                <a:rPr lang="en-US" dirty="0" smtClean="0"/>
                <a:t>UNIT KAWALAN</a:t>
              </a:r>
            </a:p>
            <a:p>
              <a:pPr algn="l"/>
              <a:endParaRPr lang="en-US" dirty="0" smtClean="0"/>
            </a:p>
            <a:p>
              <a:pPr algn="l"/>
              <a:endParaRPr lang="en-US" dirty="0" smtClean="0"/>
            </a:p>
            <a:p>
              <a:pPr algn="l"/>
              <a:endParaRPr lang="en-US" dirty="0" smtClean="0"/>
            </a:p>
            <a:p>
              <a:pPr algn="l"/>
              <a:endParaRPr lang="en-US" dirty="0" smtClean="0"/>
            </a:p>
            <a:p>
              <a:pPr algn="l"/>
              <a:endParaRPr lang="en-US" dirty="0" smtClean="0"/>
            </a:p>
            <a:p>
              <a:pPr algn="l"/>
              <a:endParaRPr lang="en-US" dirty="0" smtClean="0"/>
            </a:p>
            <a:p>
              <a:pPr algn="l"/>
              <a:endParaRPr lang="en-MY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547664" y="1916832"/>
              <a:ext cx="5760640" cy="1754326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INGATAN</a:t>
              </a:r>
            </a:p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ctr"/>
              <a:endParaRPr lang="en-US" dirty="0" smtClean="0"/>
            </a:p>
            <a:p>
              <a:pPr algn="l"/>
              <a:endParaRPr lang="en-US" dirty="0" smtClean="0"/>
            </a:p>
            <a:p>
              <a:pPr algn="l"/>
              <a:endParaRPr lang="en-MY" dirty="0"/>
            </a:p>
          </p:txBody>
        </p:sp>
        <p:sp>
          <p:nvSpPr>
            <p:cNvPr id="5" name="Bent Arrow 4"/>
            <p:cNvSpPr/>
            <p:nvPr/>
          </p:nvSpPr>
          <p:spPr bwMode="auto">
            <a:xfrm>
              <a:off x="1907704" y="1988840"/>
              <a:ext cx="2016224" cy="1584176"/>
            </a:xfrm>
            <a:prstGeom prst="ben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endParaRPr>
            </a:p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 smtClean="0">
                <a:solidFill>
                  <a:sysClr val="windowText" lastClr="000000"/>
                </a:solidFill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latin typeface="Arial" charset="0"/>
                </a:rPr>
                <a:t>     </a:t>
              </a:r>
              <a:r>
                <a:rPr kumimoji="0" lang="en-US" sz="3200" b="1" i="0" u="none" strike="noStrike" normalizeH="0" baseline="0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  <a:latin typeface="Arial" charset="0"/>
                </a:rPr>
                <a:t>SIMPAN</a:t>
              </a:r>
              <a:endParaRPr kumimoji="0" lang="en-MY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sp>
          <p:nvSpPr>
            <p:cNvPr id="6" name="Bent Arrow 5"/>
            <p:cNvSpPr/>
            <p:nvPr/>
          </p:nvSpPr>
          <p:spPr bwMode="auto">
            <a:xfrm rot="5400000">
              <a:off x="5292080" y="1916832"/>
              <a:ext cx="1512168" cy="1944216"/>
            </a:xfrm>
            <a:prstGeom prst="ben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MY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004048" y="2780928"/>
              <a:ext cx="1800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32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AMBIL</a:t>
              </a:r>
              <a:endParaRPr lang="en-MY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9" name="Bent Arrow 8"/>
            <p:cNvSpPr/>
            <p:nvPr/>
          </p:nvSpPr>
          <p:spPr bwMode="auto">
            <a:xfrm rot="10800000">
              <a:off x="5029851" y="4470254"/>
              <a:ext cx="1728192" cy="1642475"/>
            </a:xfrm>
            <a:prstGeom prst="ben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MY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716016" y="4725790"/>
              <a:ext cx="24482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32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NYAHKOD</a:t>
              </a:r>
              <a:endParaRPr lang="en-MY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2" name="Bent Arrow 11"/>
            <p:cNvSpPr/>
            <p:nvPr/>
          </p:nvSpPr>
          <p:spPr bwMode="auto">
            <a:xfrm rot="16200000">
              <a:off x="1763688" y="4437112"/>
              <a:ext cx="1656184" cy="1656184"/>
            </a:xfrm>
            <a:prstGeom prst="bent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charset="0"/>
              </a:endParaRPr>
            </a:p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n-US" dirty="0" smtClean="0">
                <a:solidFill>
                  <a:sysClr val="windowText" lastClr="000000"/>
                </a:solidFill>
              </a:endParaRPr>
            </a:p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800" b="0" i="0" u="none" strike="noStrike" cap="none" normalizeH="0" baseline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latin typeface="Arial" charset="0"/>
                </a:rPr>
                <a:t>    </a:t>
              </a:r>
              <a:endParaRPr kumimoji="0" lang="en-MY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051720" y="4751916"/>
              <a:ext cx="24482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3200" b="1" dirty="0" smtClean="0">
                  <a:ln w="31550" cmpd="sng">
                    <a:gradFill>
                      <a:gsLst>
                        <a:gs pos="25000">
                          <a:schemeClr val="accent1">
                            <a:shade val="25000"/>
                            <a:satMod val="190000"/>
                          </a:schemeClr>
                        </a:gs>
                        <a:gs pos="80000">
                          <a:schemeClr val="accent1">
                            <a:tint val="75000"/>
                            <a:satMod val="19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FFFF"/>
                  </a:solidFill>
                  <a:effectLst>
                    <a:outerShdw blurRad="41275" dist="12700" dir="12000000" algn="tl" rotWithShape="0">
                      <a:srgbClr val="000000">
                        <a:alpha val="40000"/>
                      </a:srgbClr>
                    </a:outerShdw>
                  </a:effectLst>
                </a:rPr>
                <a:t>LAKSANA</a:t>
              </a:r>
              <a:endParaRPr lang="en-MY" sz="3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732240" y="1916832"/>
              <a:ext cx="56938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cap="none" spc="0" dirty="0" smtClean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0000"/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1</a:t>
              </a:r>
              <a:endParaRPr 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732240" y="5229200"/>
              <a:ext cx="56938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0000"/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2</a:t>
              </a:r>
              <a:endParaRPr 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547664" y="5301208"/>
              <a:ext cx="56938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0000"/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3</a:t>
              </a:r>
              <a:endParaRPr 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521538" y="1773139"/>
              <a:ext cx="56938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5400" b="1" dirty="0" smtClean="0">
                  <a:ln w="31550" cmpd="sng">
                    <a:gradFill>
                      <a:gsLst>
                        <a:gs pos="70000">
                          <a:schemeClr val="accent6">
                            <a:shade val="50000"/>
                            <a:satMod val="190000"/>
                          </a:schemeClr>
                        </a:gs>
                        <a:gs pos="0">
                          <a:schemeClr val="accent6">
                            <a:tint val="77000"/>
                            <a:satMod val="180000"/>
                          </a:schemeClr>
                        </a:gs>
                      </a:gsLst>
                      <a:lin ang="5400000"/>
                    </a:gradFill>
                    <a:prstDash val="solid"/>
                  </a:ln>
                  <a:solidFill>
                    <a:srgbClr val="FF0000"/>
                  </a:solidFill>
                  <a:effectLst>
                    <a:outerShdw blurRad="50800" dist="40000" dir="5400000" algn="tl" rotWithShape="0">
                      <a:srgbClr val="000000">
                        <a:shade val="5000"/>
                        <a:satMod val="120000"/>
                        <a:alpha val="33000"/>
                      </a:srgbClr>
                    </a:outerShdw>
                  </a:effectLst>
                </a:rPr>
                <a:t>4</a:t>
              </a:r>
              <a:endParaRPr lang="en-US" sz="5400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4788024" y="3284984"/>
            <a:ext cx="136815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12  X  3</a:t>
            </a:r>
            <a:endParaRPr lang="en-MY" dirty="0"/>
          </a:p>
        </p:txBody>
      </p:sp>
      <p:sp>
        <p:nvSpPr>
          <p:cNvPr id="21" name="TextBox 20"/>
          <p:cNvSpPr txBox="1"/>
          <p:nvPr/>
        </p:nvSpPr>
        <p:spPr>
          <a:xfrm>
            <a:off x="4860032" y="5661248"/>
            <a:ext cx="2232248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1100 X 0011</a:t>
            </a:r>
            <a:endParaRPr lang="en-MY" dirty="0"/>
          </a:p>
        </p:txBody>
      </p:sp>
      <p:sp>
        <p:nvSpPr>
          <p:cNvPr id="22" name="TextBox 21"/>
          <p:cNvSpPr txBox="1"/>
          <p:nvPr/>
        </p:nvSpPr>
        <p:spPr>
          <a:xfrm>
            <a:off x="2059059" y="5275082"/>
            <a:ext cx="1944216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1100  X  0011 = 0010 0100</a:t>
            </a:r>
            <a:endParaRPr lang="en-MY" dirty="0"/>
          </a:p>
        </p:txBody>
      </p:sp>
      <p:sp>
        <p:nvSpPr>
          <p:cNvPr id="23" name="TextBox 22"/>
          <p:cNvSpPr txBox="1"/>
          <p:nvPr/>
        </p:nvSpPr>
        <p:spPr>
          <a:xfrm>
            <a:off x="2411760" y="3284984"/>
            <a:ext cx="1584176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0010 0100</a:t>
            </a:r>
            <a:endParaRPr lang="en-MY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Kitaran</a:t>
            </a:r>
            <a:r>
              <a:rPr lang="en-US" dirty="0" smtClean="0"/>
              <a:t> </a:t>
            </a:r>
            <a:r>
              <a:rPr lang="en-US" dirty="0" err="1" smtClean="0"/>
              <a:t>Mesin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3888432"/>
          </a:xfrm>
        </p:spPr>
        <p:txBody>
          <a:bodyPr/>
          <a:lstStyle/>
          <a:p>
            <a:r>
              <a:rPr lang="en-US" dirty="0" smtClean="0"/>
              <a:t>Unit </a:t>
            </a:r>
            <a:r>
              <a:rPr lang="en-US" dirty="0" err="1" smtClean="0"/>
              <a:t>Kawalan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mengambil</a:t>
            </a:r>
            <a:r>
              <a:rPr lang="en-US" dirty="0" smtClean="0"/>
              <a:t> (fetch) </a:t>
            </a:r>
            <a:r>
              <a:rPr lang="en-US" dirty="0" err="1" smtClean="0"/>
              <a:t>arahan</a:t>
            </a:r>
            <a:r>
              <a:rPr lang="en-US" dirty="0" smtClean="0"/>
              <a:t> </a:t>
            </a:r>
            <a:r>
              <a:rPr lang="en-US" dirty="0" err="1" smtClean="0"/>
              <a:t>atau</a:t>
            </a:r>
            <a:r>
              <a:rPr lang="en-US" dirty="0" smtClean="0"/>
              <a:t> data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ingatan</a:t>
            </a:r>
            <a:endParaRPr lang="en-US" dirty="0" smtClean="0"/>
          </a:p>
          <a:p>
            <a:r>
              <a:rPr lang="en-US" dirty="0" smtClean="0"/>
              <a:t>Unit </a:t>
            </a:r>
            <a:r>
              <a:rPr lang="en-US" dirty="0" err="1" smtClean="0"/>
              <a:t>Kawalan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nyahkod</a:t>
            </a:r>
            <a:r>
              <a:rPr lang="en-US" dirty="0" smtClean="0"/>
              <a:t>/</a:t>
            </a:r>
            <a:r>
              <a:rPr lang="en-US" dirty="0" err="1" smtClean="0"/>
              <a:t>menterjemah</a:t>
            </a:r>
            <a:r>
              <a:rPr lang="en-US" dirty="0" smtClean="0"/>
              <a:t> (decode) </a:t>
            </a:r>
            <a:r>
              <a:rPr lang="en-US" dirty="0" err="1" smtClean="0"/>
              <a:t>arahan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pindahkan</a:t>
            </a:r>
            <a:r>
              <a:rPr lang="en-US" dirty="0" smtClean="0"/>
              <a:t> data yang </a:t>
            </a:r>
            <a:r>
              <a:rPr lang="en-US" dirty="0" err="1" smtClean="0"/>
              <a:t>diperlukan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ingatn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unit </a:t>
            </a:r>
            <a:r>
              <a:rPr lang="en-US" dirty="0" err="1" smtClean="0"/>
              <a:t>artihmetik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logik</a:t>
            </a:r>
            <a:r>
              <a:rPr lang="en-US" dirty="0" smtClean="0"/>
              <a:t> </a:t>
            </a:r>
            <a:r>
              <a:rPr lang="en-US" dirty="0" err="1" smtClean="0"/>
              <a:t>kepada</a:t>
            </a:r>
            <a:r>
              <a:rPr lang="en-US" dirty="0" smtClean="0"/>
              <a:t> </a:t>
            </a:r>
            <a:r>
              <a:rPr lang="en-US" dirty="0" err="1" smtClean="0"/>
              <a:t>bahasa</a:t>
            </a:r>
            <a:r>
              <a:rPr lang="en-US" dirty="0" smtClean="0"/>
              <a:t> </a:t>
            </a:r>
            <a:r>
              <a:rPr lang="en-US" dirty="0" err="1" smtClean="0"/>
              <a:t>mesin</a:t>
            </a:r>
            <a:r>
              <a:rPr lang="en-US" dirty="0" smtClean="0"/>
              <a:t>.</a:t>
            </a:r>
          </a:p>
          <a:p>
            <a:r>
              <a:rPr lang="en-US" dirty="0" smtClean="0"/>
              <a:t>Unit </a:t>
            </a:r>
            <a:r>
              <a:rPr lang="en-US" dirty="0" err="1" smtClean="0"/>
              <a:t>arithmetik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logik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melaksanakan</a:t>
            </a:r>
            <a:r>
              <a:rPr lang="en-US" dirty="0" smtClean="0"/>
              <a:t> (execute) </a:t>
            </a:r>
            <a:r>
              <a:rPr lang="en-US" dirty="0" err="1" smtClean="0"/>
              <a:t>arahan</a:t>
            </a:r>
            <a:r>
              <a:rPr lang="en-US" dirty="0" smtClean="0"/>
              <a:t> </a:t>
            </a:r>
            <a:r>
              <a:rPr lang="en-US" dirty="0" err="1" smtClean="0"/>
              <a:t>arithmetik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logik</a:t>
            </a:r>
            <a:r>
              <a:rPr lang="en-US" dirty="0" smtClean="0"/>
              <a:t>.</a:t>
            </a:r>
          </a:p>
          <a:p>
            <a:r>
              <a:rPr lang="en-US" dirty="0" smtClean="0"/>
              <a:t>Unit </a:t>
            </a:r>
            <a:r>
              <a:rPr lang="en-US" dirty="0" err="1" smtClean="0"/>
              <a:t>arithmetik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logik</a:t>
            </a:r>
            <a:r>
              <a:rPr lang="en-US" dirty="0" smtClean="0"/>
              <a:t> </a:t>
            </a:r>
            <a:r>
              <a:rPr lang="en-US" dirty="0" err="1" smtClean="0"/>
              <a:t>akan</a:t>
            </a:r>
            <a:r>
              <a:rPr lang="en-US" dirty="0" smtClean="0"/>
              <a:t> </a:t>
            </a:r>
            <a:r>
              <a:rPr lang="en-US" dirty="0" err="1" smtClean="0"/>
              <a:t>menyimpan</a:t>
            </a:r>
            <a:r>
              <a:rPr lang="en-US" dirty="0" smtClean="0"/>
              <a:t> (store)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pemprosesan</a:t>
            </a:r>
            <a:r>
              <a:rPr lang="en-US" dirty="0" smtClean="0"/>
              <a:t>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ingatan</a:t>
            </a:r>
            <a:r>
              <a:rPr lang="en-US" dirty="0" smtClean="0"/>
              <a:t>.</a:t>
            </a:r>
            <a:endParaRPr lang="en-MY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Kelajuan</a:t>
            </a:r>
            <a:r>
              <a:rPr lang="en-US" dirty="0" smtClean="0"/>
              <a:t> Jam </a:t>
            </a:r>
            <a:r>
              <a:rPr lang="en-US" dirty="0" err="1" smtClean="0"/>
              <a:t>Pemproses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1296144"/>
          </a:xfrm>
        </p:spPr>
        <p:txBody>
          <a:bodyPr/>
          <a:lstStyle/>
          <a:p>
            <a:r>
              <a:rPr lang="en-US" dirty="0" smtClean="0"/>
              <a:t>Unit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kelajuan</a:t>
            </a:r>
            <a:r>
              <a:rPr lang="en-US" dirty="0" smtClean="0"/>
              <a:t> jam </a:t>
            </a:r>
            <a:r>
              <a:rPr lang="en-US" dirty="0" err="1" smtClean="0"/>
              <a:t>pemproses</a:t>
            </a:r>
            <a:r>
              <a:rPr lang="en-US" dirty="0" smtClean="0"/>
              <a:t> (clock speed measurement) </a:t>
            </a:r>
            <a:r>
              <a:rPr lang="en-US" dirty="0" err="1" smtClean="0"/>
              <a:t>ialah</a:t>
            </a:r>
            <a:r>
              <a:rPr lang="en-US" dirty="0" smtClean="0"/>
              <a:t> hertz. </a:t>
            </a:r>
            <a:r>
              <a:rPr lang="en-US" dirty="0" err="1" smtClean="0"/>
              <a:t>Satu</a:t>
            </a:r>
            <a:r>
              <a:rPr lang="en-US" dirty="0" smtClean="0"/>
              <a:t> hertz </a:t>
            </a:r>
            <a:r>
              <a:rPr lang="en-US" dirty="0" err="1" smtClean="0"/>
              <a:t>ialah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kitaran</a:t>
            </a:r>
            <a:r>
              <a:rPr lang="en-US" dirty="0" smtClean="0"/>
              <a:t> per </a:t>
            </a:r>
            <a:r>
              <a:rPr lang="en-US" dirty="0" err="1" smtClean="0"/>
              <a:t>saat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pPr>
              <a:buNone/>
            </a:pPr>
            <a:endParaRPr lang="en-MY" dirty="0"/>
          </a:p>
        </p:txBody>
      </p:sp>
      <p:grpSp>
        <p:nvGrpSpPr>
          <p:cNvPr id="10" name="Group 9"/>
          <p:cNvGrpSpPr/>
          <p:nvPr/>
        </p:nvGrpSpPr>
        <p:grpSpPr>
          <a:xfrm>
            <a:off x="1475656" y="3501008"/>
            <a:ext cx="5832648" cy="1440159"/>
            <a:chOff x="755576" y="2852936"/>
            <a:chExt cx="4221182" cy="1529011"/>
          </a:xfrm>
        </p:grpSpPr>
        <p:sp>
          <p:nvSpPr>
            <p:cNvPr id="4" name="Rectangle 3"/>
            <p:cNvSpPr/>
            <p:nvPr/>
          </p:nvSpPr>
          <p:spPr>
            <a:xfrm>
              <a:off x="755576" y="3212976"/>
              <a:ext cx="2492990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8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1 MHz = </a:t>
              </a:r>
              <a:r>
                <a:rPr lang="en-US" sz="2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            </a:t>
              </a:r>
              <a:endParaRPr lang="en-US" sz="2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483768" y="2996952"/>
              <a:ext cx="2492990" cy="138499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8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1 000 000 </a:t>
              </a:r>
              <a:r>
                <a:rPr lang="en-US" sz="2800" b="1" cap="none" spc="0" dirty="0" err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kitaran</a:t>
              </a:r>
              <a:endPara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  <a:p>
              <a:pPr algn="ctr"/>
              <a:r>
                <a:rPr lang="en-US" sz="2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1 </a:t>
              </a:r>
              <a:r>
                <a:rPr lang="en-US" sz="2800" b="1" dirty="0" err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saat</a:t>
              </a:r>
              <a:r>
                <a:rPr lang="en-US" sz="28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 </a:t>
              </a:r>
              <a:r>
                <a:rPr lang="en-US" sz="2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            </a:t>
              </a:r>
              <a:endParaRPr lang="en-US" sz="2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899592" y="2852936"/>
              <a:ext cx="3960440" cy="1152128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MY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7" name="Straight Connector 6"/>
            <p:cNvCxnSpPr/>
            <p:nvPr/>
          </p:nvCxnSpPr>
          <p:spPr bwMode="auto">
            <a:xfrm>
              <a:off x="2725918" y="3501008"/>
              <a:ext cx="2016224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1" name="Group 10"/>
          <p:cNvGrpSpPr/>
          <p:nvPr/>
        </p:nvGrpSpPr>
        <p:grpSpPr>
          <a:xfrm>
            <a:off x="2267744" y="2060848"/>
            <a:ext cx="4221182" cy="1152128"/>
            <a:chOff x="755576" y="2852936"/>
            <a:chExt cx="4221182" cy="1152128"/>
          </a:xfrm>
        </p:grpSpPr>
        <p:sp>
          <p:nvSpPr>
            <p:cNvPr id="12" name="Rectangle 11"/>
            <p:cNvSpPr/>
            <p:nvPr/>
          </p:nvSpPr>
          <p:spPr>
            <a:xfrm>
              <a:off x="755576" y="3212976"/>
              <a:ext cx="2492990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8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1 Hz = </a:t>
              </a:r>
              <a:r>
                <a:rPr lang="en-US" sz="2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            </a:t>
              </a:r>
              <a:endParaRPr lang="en-US" sz="2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483768" y="2996952"/>
              <a:ext cx="2492990" cy="95410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8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1 </a:t>
              </a:r>
              <a:r>
                <a:rPr lang="en-US" sz="2800" b="1" cap="none" spc="0" dirty="0" err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kitaran</a:t>
              </a:r>
              <a:endPara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  <a:p>
              <a:pPr algn="ctr"/>
              <a:r>
                <a:rPr lang="en-US" sz="2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1 </a:t>
              </a:r>
              <a:r>
                <a:rPr lang="en-US" sz="2800" b="1" dirty="0" err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saat</a:t>
              </a:r>
              <a:r>
                <a:rPr lang="en-US" sz="28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 </a:t>
              </a:r>
              <a:r>
                <a:rPr lang="en-US" sz="2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            </a:t>
              </a:r>
              <a:endParaRPr lang="en-US" sz="2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899592" y="2852936"/>
              <a:ext cx="3960440" cy="1152128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MY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 bwMode="auto">
            <a:xfrm>
              <a:off x="2725918" y="3501008"/>
              <a:ext cx="2016224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6" name="Group 15"/>
          <p:cNvGrpSpPr/>
          <p:nvPr/>
        </p:nvGrpSpPr>
        <p:grpSpPr>
          <a:xfrm>
            <a:off x="899592" y="4725144"/>
            <a:ext cx="6984776" cy="1520641"/>
            <a:chOff x="755576" y="2852936"/>
            <a:chExt cx="4221182" cy="1614458"/>
          </a:xfrm>
        </p:grpSpPr>
        <p:sp>
          <p:nvSpPr>
            <p:cNvPr id="17" name="Rectangle 16"/>
            <p:cNvSpPr/>
            <p:nvPr/>
          </p:nvSpPr>
          <p:spPr>
            <a:xfrm>
              <a:off x="755576" y="3212976"/>
              <a:ext cx="2492990" cy="5555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8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1 GHz = </a:t>
              </a:r>
              <a:r>
                <a:rPr lang="en-US" sz="2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            </a:t>
              </a:r>
              <a:endParaRPr lang="en-US" sz="2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483768" y="2996951"/>
              <a:ext cx="2492990" cy="147044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28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1 000 000 000 </a:t>
              </a:r>
              <a:r>
                <a:rPr lang="en-US" sz="2800" b="1" cap="none" spc="0" dirty="0" err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kitaran</a:t>
              </a:r>
              <a:endParaRPr lang="en-US" sz="2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  <a:p>
              <a:pPr algn="ctr"/>
              <a:r>
                <a:rPr lang="en-US" sz="2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1 </a:t>
              </a:r>
              <a:r>
                <a:rPr lang="en-US" sz="2800" b="1" dirty="0" err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saat</a:t>
              </a:r>
              <a:r>
                <a:rPr lang="en-US" sz="2800" b="1" cap="none" spc="0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 </a:t>
              </a:r>
              <a:r>
                <a:rPr lang="en-US" sz="28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            </a:t>
              </a:r>
              <a:endParaRPr lang="en-US" sz="28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899592" y="2852936"/>
              <a:ext cx="3960440" cy="1152128"/>
            </a:xfrm>
            <a:prstGeom prst="rect">
              <a:avLst/>
            </a:prstGeom>
            <a:noFill/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MY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0" name="Straight Connector 19"/>
            <p:cNvCxnSpPr/>
            <p:nvPr/>
          </p:nvCxnSpPr>
          <p:spPr bwMode="auto">
            <a:xfrm>
              <a:off x="2725918" y="3501008"/>
              <a:ext cx="2016224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Kelajuan</a:t>
            </a:r>
            <a:r>
              <a:rPr lang="en-US" dirty="0" smtClean="0"/>
              <a:t> Jam </a:t>
            </a:r>
            <a:r>
              <a:rPr lang="en-US" dirty="0" err="1" smtClean="0"/>
              <a:t>Pemproses</a:t>
            </a:r>
            <a:endParaRPr lang="en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11760" y="4005064"/>
            <a:ext cx="3600400" cy="136815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en-US" dirty="0" smtClean="0"/>
              <a:t>KADAR PEMPROSESAN DATA TINGGI</a:t>
            </a:r>
            <a:endParaRPr lang="en-MY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gray">
          <a:xfrm>
            <a:off x="2483768" y="1628800"/>
            <a:ext cx="3456384" cy="136815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rPr>
              <a:t>   KELAJUAN JAM PEMPROSES TINGGI   DALAM SESAAT </a:t>
            </a:r>
            <a:endParaRPr kumimoji="0" lang="en-MY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rebuchet MS" pitchFamily="34" charset="0"/>
              <a:ea typeface="+mn-ea"/>
              <a:cs typeface="+mn-cs"/>
            </a:endParaRPr>
          </a:p>
        </p:txBody>
      </p:sp>
      <p:sp>
        <p:nvSpPr>
          <p:cNvPr id="5" name="Down Arrow 4"/>
          <p:cNvSpPr/>
          <p:nvPr/>
        </p:nvSpPr>
        <p:spPr bwMode="auto">
          <a:xfrm>
            <a:off x="3923928" y="3068960"/>
            <a:ext cx="648072" cy="864096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MY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s-MY" dirty="0"/>
              <a:t>Komponen Ingatan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484784"/>
            <a:ext cx="8229600" cy="4248472"/>
          </a:xfrm>
        </p:spPr>
        <p:txBody>
          <a:bodyPr/>
          <a:lstStyle/>
          <a:p>
            <a:r>
              <a:rPr lang="ms-MY" sz="2200" dirty="0" smtClean="0"/>
              <a:t>Merupakan komponen komputer yang memegang data atau set arahan sebelum, semasa atau selepas ianya diproses. </a:t>
            </a:r>
          </a:p>
          <a:p>
            <a:r>
              <a:rPr lang="ms-MY" sz="2200" dirty="0" smtClean="0"/>
              <a:t>Ingatan akan memegang data atau set arahan selama mungkin selagi ianya diperlukan dalam sesuatu proses atau program.</a:t>
            </a:r>
          </a:p>
          <a:p>
            <a:r>
              <a:rPr lang="ms-MY" sz="2200" dirty="0" smtClean="0"/>
              <a:t>Data atau set arahan ini akan padam sekiranya proses selesai atau tidak diperlukan. Ianya akan hilang sekiranya komputer ditutup.</a:t>
            </a:r>
          </a:p>
          <a:p>
            <a:r>
              <a:rPr lang="ms-MY" sz="2200" dirty="0" smtClean="0"/>
              <a:t>Terbahagi </a:t>
            </a:r>
            <a:r>
              <a:rPr lang="ms-MY" sz="2200" dirty="0"/>
              <a:t>kepada 2 iaitu</a:t>
            </a:r>
          </a:p>
          <a:p>
            <a:pPr lvl="1"/>
            <a:r>
              <a:rPr lang="ms-MY" sz="2200" dirty="0" smtClean="0"/>
              <a:t>Ingatan Capaian Rawak @ RAM </a:t>
            </a:r>
            <a:r>
              <a:rPr lang="ms-MY" sz="2200" dirty="0"/>
              <a:t>(Random Access Memory)</a:t>
            </a:r>
          </a:p>
          <a:p>
            <a:pPr lvl="1"/>
            <a:r>
              <a:rPr lang="ms-MY" sz="2200" dirty="0" smtClean="0"/>
              <a:t>Ingatan Baca Sahaja @ ROM </a:t>
            </a:r>
            <a:r>
              <a:rPr lang="ms-MY" sz="2200" dirty="0"/>
              <a:t>(Read Only Memory</a:t>
            </a:r>
            <a:r>
              <a:rPr lang="ms-MY" sz="2200" dirty="0" smtClean="0"/>
              <a:t>)</a:t>
            </a:r>
            <a:endParaRPr lang="ms-MY" sz="2200" dirty="0"/>
          </a:p>
        </p:txBody>
      </p:sp>
    </p:spTree>
    <p:extLst>
      <p:ext uri="{BB962C8B-B14F-4D97-AF65-F5344CB8AC3E}">
        <p14:creationId xmlns:p14="http://schemas.microsoft.com/office/powerpoint/2010/main" val="196580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5961856" cy="792088"/>
          </a:xfrm>
        </p:spPr>
        <p:txBody>
          <a:bodyPr/>
          <a:lstStyle/>
          <a:p>
            <a:r>
              <a:rPr lang="en-US" dirty="0" err="1" smtClean="0"/>
              <a:t>Perbandingan</a:t>
            </a:r>
            <a:endParaRPr lang="en-MY" dirty="0"/>
          </a:p>
        </p:txBody>
      </p:sp>
      <p:sp>
        <p:nvSpPr>
          <p:cNvPr id="4" name="Oval 3"/>
          <p:cNvSpPr/>
          <p:nvPr/>
        </p:nvSpPr>
        <p:spPr bwMode="auto">
          <a:xfrm>
            <a:off x="3792975" y="863161"/>
            <a:ext cx="1368152" cy="129614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Ingatan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   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Utama</a:t>
            </a:r>
            <a:endParaRPr kumimoji="0" lang="en-MY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180883" y="3284984"/>
            <a:ext cx="1368152" cy="936104"/>
            <a:chOff x="2647863" y="3212976"/>
            <a:chExt cx="1368152" cy="936104"/>
          </a:xfrm>
        </p:grpSpPr>
        <p:sp>
          <p:nvSpPr>
            <p:cNvPr id="10" name="Oval 9"/>
            <p:cNvSpPr/>
            <p:nvPr/>
          </p:nvSpPr>
          <p:spPr bwMode="auto">
            <a:xfrm>
              <a:off x="2785186" y="3212976"/>
              <a:ext cx="1080120" cy="936104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MY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647863" y="3389811"/>
              <a:ext cx="1368152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2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ROM</a:t>
              </a:r>
              <a:endParaRPr lang="en-US" sz="32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498845" y="3253533"/>
            <a:ext cx="1368152" cy="936104"/>
            <a:chOff x="2569162" y="3068960"/>
            <a:chExt cx="1368152" cy="936104"/>
          </a:xfrm>
        </p:grpSpPr>
        <p:sp>
          <p:nvSpPr>
            <p:cNvPr id="13" name="Oval 12"/>
            <p:cNvSpPr/>
            <p:nvPr/>
          </p:nvSpPr>
          <p:spPr bwMode="auto">
            <a:xfrm>
              <a:off x="2699792" y="3068960"/>
              <a:ext cx="1080120" cy="936104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MY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569162" y="3245795"/>
              <a:ext cx="1368152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32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rPr>
                <a:t>RAM</a:t>
              </a:r>
              <a:endParaRPr lang="en-US" sz="32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endParaRPr>
            </a:p>
          </p:txBody>
        </p:sp>
      </p:grpSp>
      <p:sp>
        <p:nvSpPr>
          <p:cNvPr id="15" name="Oval 14"/>
          <p:cNvSpPr/>
          <p:nvPr/>
        </p:nvSpPr>
        <p:spPr bwMode="auto">
          <a:xfrm>
            <a:off x="3766849" y="2283565"/>
            <a:ext cx="1440160" cy="129614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Lokasi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papan</a:t>
            </a: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 </a:t>
            </a: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induk</a:t>
            </a:r>
            <a:endParaRPr kumimoji="0" lang="en-MY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3779912" y="3645024"/>
            <a:ext cx="1440160" cy="1296144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Pegang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Data</a:t>
            </a:r>
            <a:r>
              <a:rPr kumimoji="0" lang="en-US" sz="1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 &amp; </a:t>
            </a:r>
            <a:r>
              <a:rPr lang="en-US" sz="1600" b="1" dirty="0" err="1" smtClean="0">
                <a:solidFill>
                  <a:schemeClr val="bg1"/>
                </a:solidFill>
                <a:latin typeface="Arial" charset="0"/>
              </a:rPr>
              <a:t>A</a:t>
            </a:r>
            <a:r>
              <a:rPr kumimoji="0" lang="en-US" sz="1600" b="1" i="0" u="none" strike="noStrike" cap="none" normalizeH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rahan</a:t>
            </a:r>
            <a:endParaRPr kumimoji="0" lang="en-MY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3792975" y="4980357"/>
            <a:ext cx="1440160" cy="136815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400" b="1" dirty="0" err="1" smtClean="0">
                <a:solidFill>
                  <a:schemeClr val="bg1"/>
                </a:solidFill>
                <a:latin typeface="Arial" charset="0"/>
              </a:rPr>
              <a:t>Masa</a:t>
            </a:r>
            <a:r>
              <a:rPr lang="en-US" sz="1400" b="1" dirty="0" smtClean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  <a:latin typeface="Arial" charset="0"/>
              </a:rPr>
              <a:t>Capaian</a:t>
            </a:r>
            <a:r>
              <a:rPr lang="en-US" sz="1400" b="1" dirty="0" smtClean="0">
                <a:solidFill>
                  <a:schemeClr val="bg1"/>
                </a:solidFill>
                <a:latin typeface="Arial" charset="0"/>
              </a:rPr>
              <a:t> (Access Time)  </a:t>
            </a:r>
            <a:r>
              <a:rPr lang="en-US" sz="1400" b="1" dirty="0" err="1" smtClean="0">
                <a:solidFill>
                  <a:schemeClr val="bg1"/>
                </a:solidFill>
                <a:latin typeface="Arial" charset="0"/>
              </a:rPr>
              <a:t>Cepat</a:t>
            </a:r>
            <a:endParaRPr kumimoji="0" lang="en-MY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323528" y="764704"/>
            <a:ext cx="2160240" cy="187220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ms-MY" sz="1400" dirty="0" smtClean="0"/>
              <a:t>Pegang data &amp; arahan sebelum, semasa atau selepas ianya diproses</a:t>
            </a:r>
            <a:endParaRPr kumimoji="0" lang="en-MY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6516216" y="712452"/>
            <a:ext cx="2160240" cy="187220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 err="1" smtClean="0"/>
              <a:t>kandung</a:t>
            </a:r>
            <a:r>
              <a:rPr lang="en-US" sz="1400" dirty="0" smtClean="0"/>
              <a:t> data &amp; </a:t>
            </a:r>
            <a:r>
              <a:rPr lang="en-US" sz="1400" dirty="0" err="1" smtClean="0"/>
              <a:t>arahan</a:t>
            </a:r>
            <a:r>
              <a:rPr lang="en-US" sz="1400" dirty="0" smtClean="0"/>
              <a:t> yang </a:t>
            </a:r>
            <a:r>
              <a:rPr lang="en-US" sz="1400" dirty="0" err="1" smtClean="0"/>
              <a:t>diprogram</a:t>
            </a:r>
            <a:r>
              <a:rPr lang="en-US" sz="1400" dirty="0" smtClean="0"/>
              <a:t> </a:t>
            </a:r>
            <a:r>
              <a:rPr lang="en-US" sz="1400" dirty="0" err="1" smtClean="0"/>
              <a:t>oleh</a:t>
            </a:r>
            <a:r>
              <a:rPr lang="en-US" sz="1400" dirty="0" smtClean="0"/>
              <a:t> </a:t>
            </a:r>
            <a:r>
              <a:rPr lang="en-US" sz="1400" dirty="0" err="1" smtClean="0"/>
              <a:t>pengeluar</a:t>
            </a:r>
            <a:r>
              <a:rPr lang="en-US" sz="1400" dirty="0" smtClean="0"/>
              <a:t> </a:t>
            </a:r>
            <a:r>
              <a:rPr lang="en-US" sz="1400" dirty="0" err="1" smtClean="0"/>
              <a:t>komputer</a:t>
            </a:r>
            <a:r>
              <a:rPr lang="en-US" sz="1400" dirty="0" smtClean="0"/>
              <a:t> </a:t>
            </a:r>
            <a:r>
              <a:rPr lang="en-US" sz="1400" dirty="0" err="1" smtClean="0"/>
              <a:t>semasa</a:t>
            </a:r>
            <a:r>
              <a:rPr lang="en-US" sz="1400" dirty="0" smtClean="0"/>
              <a:t> </a:t>
            </a:r>
            <a:r>
              <a:rPr lang="en-US" sz="1400" dirty="0" err="1" smtClean="0"/>
              <a:t>dikilang</a:t>
            </a:r>
            <a:endParaRPr kumimoji="0" lang="en-MY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290709" y="2689164"/>
            <a:ext cx="2160240" cy="187220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ms-MY" sz="1400" dirty="0" smtClean="0"/>
              <a:t>Data  &amp; arahan boleh dicapai secara rawak &amp; boleh laksana proses baca dan tulis</a:t>
            </a:r>
          </a:p>
        </p:txBody>
      </p:sp>
      <p:sp>
        <p:nvSpPr>
          <p:cNvPr id="21" name="Oval 20"/>
          <p:cNvSpPr/>
          <p:nvPr/>
        </p:nvSpPr>
        <p:spPr bwMode="auto">
          <a:xfrm>
            <a:off x="6588224" y="2636912"/>
            <a:ext cx="2160240" cy="187220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err="1" smtClean="0"/>
              <a:t>Merupakan</a:t>
            </a:r>
            <a:r>
              <a:rPr lang="en-US" sz="1400" dirty="0" smtClean="0"/>
              <a:t> </a:t>
            </a:r>
            <a:r>
              <a:rPr lang="en-US" sz="1400" dirty="0" err="1" smtClean="0"/>
              <a:t>ingatan</a:t>
            </a:r>
            <a:r>
              <a:rPr lang="en-US" sz="1400" dirty="0" smtClean="0"/>
              <a:t> </a:t>
            </a:r>
            <a:r>
              <a:rPr lang="en-US" sz="1400" dirty="0" err="1" smtClean="0"/>
              <a:t>baca</a:t>
            </a:r>
            <a:r>
              <a:rPr lang="en-US" sz="1400" dirty="0" smtClean="0"/>
              <a:t> </a:t>
            </a:r>
            <a:r>
              <a:rPr lang="en-US" sz="1400" dirty="0" err="1" smtClean="0"/>
              <a:t>sahaja</a:t>
            </a:r>
            <a:r>
              <a:rPr lang="en-US" sz="1400" dirty="0" smtClean="0"/>
              <a:t> yang </a:t>
            </a:r>
            <a:r>
              <a:rPr lang="en-US" sz="1400" dirty="0" err="1" smtClean="0"/>
              <a:t>tidak</a:t>
            </a:r>
            <a:r>
              <a:rPr lang="en-US" sz="1400" dirty="0" smtClean="0"/>
              <a:t> </a:t>
            </a:r>
            <a:r>
              <a:rPr lang="en-US" sz="1400" dirty="0" err="1" smtClean="0"/>
              <a:t>boleh</a:t>
            </a:r>
            <a:r>
              <a:rPr lang="en-US" sz="1400" dirty="0" smtClean="0"/>
              <a:t> </a:t>
            </a:r>
            <a:r>
              <a:rPr lang="en-US" sz="1400" dirty="0" err="1" smtClean="0"/>
              <a:t>ditulis</a:t>
            </a:r>
            <a:r>
              <a:rPr lang="en-US" sz="1400" dirty="0" smtClean="0"/>
              <a:t> &amp; </a:t>
            </a:r>
            <a:r>
              <a:rPr lang="en-US" sz="1400" dirty="0" err="1" smtClean="0"/>
              <a:t>tidak</a:t>
            </a:r>
            <a:r>
              <a:rPr lang="en-US" sz="1400" dirty="0" smtClean="0"/>
              <a:t> </a:t>
            </a:r>
            <a:r>
              <a:rPr lang="en-US" sz="1400" dirty="0" err="1" smtClean="0"/>
              <a:t>boleh</a:t>
            </a:r>
            <a:r>
              <a:rPr lang="en-US" sz="1400" dirty="0" smtClean="0"/>
              <a:t> </a:t>
            </a:r>
            <a:r>
              <a:rPr lang="en-US" sz="1400" dirty="0" err="1" smtClean="0"/>
              <a:t>diubah</a:t>
            </a:r>
            <a:endParaRPr lang="ms-MY" sz="1400" dirty="0" smtClean="0"/>
          </a:p>
        </p:txBody>
      </p:sp>
      <p:sp>
        <p:nvSpPr>
          <p:cNvPr id="22" name="Oval 21"/>
          <p:cNvSpPr/>
          <p:nvPr/>
        </p:nvSpPr>
        <p:spPr bwMode="auto">
          <a:xfrm>
            <a:off x="323528" y="4606965"/>
            <a:ext cx="2160240" cy="187220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ms-MY" sz="1200" dirty="0" smtClean="0"/>
              <a:t>Bersifat meruap atau tidak kekal (volatile) iaitu kehilangan data @ arahan sebaik komputer ditutup</a:t>
            </a:r>
          </a:p>
        </p:txBody>
      </p:sp>
      <p:sp>
        <p:nvSpPr>
          <p:cNvPr id="23" name="Oval 22"/>
          <p:cNvSpPr/>
          <p:nvPr/>
        </p:nvSpPr>
        <p:spPr bwMode="auto">
          <a:xfrm>
            <a:off x="6659909" y="4581128"/>
            <a:ext cx="2160240" cy="187220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lvl="1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ms-MY" sz="1400" dirty="0" smtClean="0"/>
              <a:t>Bersifat kekal &amp; data tidak hilang walaupun sistem komputer ditutup</a:t>
            </a:r>
          </a:p>
        </p:txBody>
      </p:sp>
      <p:cxnSp>
        <p:nvCxnSpPr>
          <p:cNvPr id="25" name="Straight Connector 24"/>
          <p:cNvCxnSpPr>
            <a:stCxn id="13" idx="0"/>
          </p:cNvCxnSpPr>
          <p:nvPr/>
        </p:nvCxnSpPr>
        <p:spPr bwMode="auto">
          <a:xfrm flipV="1">
            <a:off x="3169535" y="1772816"/>
            <a:ext cx="754393" cy="148071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Straight Connector 26"/>
          <p:cNvCxnSpPr/>
          <p:nvPr/>
        </p:nvCxnSpPr>
        <p:spPr bwMode="auto">
          <a:xfrm flipV="1">
            <a:off x="3563888" y="3212976"/>
            <a:ext cx="360040" cy="2160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/>
          <p:cNvCxnSpPr/>
          <p:nvPr/>
        </p:nvCxnSpPr>
        <p:spPr bwMode="auto">
          <a:xfrm>
            <a:off x="3635896" y="3933056"/>
            <a:ext cx="360040" cy="3600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Straight Connector 30"/>
          <p:cNvCxnSpPr>
            <a:stCxn id="13" idx="4"/>
          </p:cNvCxnSpPr>
          <p:nvPr/>
        </p:nvCxnSpPr>
        <p:spPr bwMode="auto">
          <a:xfrm>
            <a:off x="3169535" y="4189637"/>
            <a:ext cx="754393" cy="139960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32"/>
          <p:cNvCxnSpPr/>
          <p:nvPr/>
        </p:nvCxnSpPr>
        <p:spPr bwMode="auto">
          <a:xfrm flipH="1" flipV="1">
            <a:off x="2267744" y="2060848"/>
            <a:ext cx="648072" cy="12961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/>
          <p:cNvCxnSpPr>
            <a:stCxn id="13" idx="2"/>
          </p:cNvCxnSpPr>
          <p:nvPr/>
        </p:nvCxnSpPr>
        <p:spPr bwMode="auto">
          <a:xfrm flipH="1" flipV="1">
            <a:off x="2195736" y="3717032"/>
            <a:ext cx="433739" cy="455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Straight Connector 36"/>
          <p:cNvCxnSpPr/>
          <p:nvPr/>
        </p:nvCxnSpPr>
        <p:spPr bwMode="auto">
          <a:xfrm flipH="1">
            <a:off x="2195736" y="4077072"/>
            <a:ext cx="720080" cy="12961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>
            <a:stCxn id="4" idx="6"/>
          </p:cNvCxnSpPr>
          <p:nvPr/>
        </p:nvCxnSpPr>
        <p:spPr bwMode="auto">
          <a:xfrm>
            <a:off x="5161127" y="1511233"/>
            <a:ext cx="779025" cy="18457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Straight Connector 40"/>
          <p:cNvCxnSpPr/>
          <p:nvPr/>
        </p:nvCxnSpPr>
        <p:spPr bwMode="auto">
          <a:xfrm>
            <a:off x="5148064" y="3212976"/>
            <a:ext cx="439994" cy="18312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 flipV="1">
            <a:off x="5148064" y="3789040"/>
            <a:ext cx="288032" cy="36004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Straight Connector 44"/>
          <p:cNvCxnSpPr/>
          <p:nvPr/>
        </p:nvCxnSpPr>
        <p:spPr bwMode="auto">
          <a:xfrm flipV="1">
            <a:off x="5148064" y="4077072"/>
            <a:ext cx="720080" cy="136815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>
            <a:stCxn id="10" idx="7"/>
          </p:cNvCxnSpPr>
          <p:nvPr/>
        </p:nvCxnSpPr>
        <p:spPr bwMode="auto">
          <a:xfrm flipV="1">
            <a:off x="6240146" y="1988840"/>
            <a:ext cx="492094" cy="1433233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9" name="Straight Connector 48"/>
          <p:cNvCxnSpPr/>
          <p:nvPr/>
        </p:nvCxnSpPr>
        <p:spPr bwMode="auto">
          <a:xfrm>
            <a:off x="6300192" y="3717032"/>
            <a:ext cx="57606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6156176" y="4077072"/>
            <a:ext cx="864096" cy="1224136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ms-MY" dirty="0"/>
              <a:t>Komponen Ingatan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96752"/>
            <a:ext cx="3600400" cy="2871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27" y="2276872"/>
            <a:ext cx="3604333" cy="2682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251520" y="5157192"/>
            <a:ext cx="4572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algn="l"/>
            <a:r>
              <a:rPr lang="ms-MY" sz="2200" dirty="0" smtClean="0"/>
              <a:t>ROM </a:t>
            </a:r>
            <a:r>
              <a:rPr lang="ms-MY" sz="2200" dirty="0"/>
              <a:t>(Read Only Memory)</a:t>
            </a:r>
          </a:p>
        </p:txBody>
      </p:sp>
      <p:sp>
        <p:nvSpPr>
          <p:cNvPr id="7" name="Rectangle 6"/>
          <p:cNvSpPr/>
          <p:nvPr/>
        </p:nvSpPr>
        <p:spPr>
          <a:xfrm>
            <a:off x="2340682" y="4294257"/>
            <a:ext cx="626469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ms-MY" sz="2200" dirty="0"/>
              <a:t>RAM (Random Access Memory)</a:t>
            </a:r>
          </a:p>
        </p:txBody>
      </p:sp>
    </p:spTree>
    <p:extLst>
      <p:ext uri="{BB962C8B-B14F-4D97-AF65-F5344CB8AC3E}">
        <p14:creationId xmlns:p14="http://schemas.microsoft.com/office/powerpoint/2010/main" val="385382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3" name="WordArt 3"/>
          <p:cNvSpPr>
            <a:spLocks noChangeArrowheads="1" noChangeShapeType="1" noTextEdit="1"/>
          </p:cNvSpPr>
          <p:nvPr/>
        </p:nvSpPr>
        <p:spPr bwMode="gray">
          <a:xfrm>
            <a:off x="4427984" y="5373216"/>
            <a:ext cx="3401144" cy="420216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MY" sz="5400" b="1" kern="10" dirty="0" err="1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Terima</a:t>
            </a:r>
            <a:r>
              <a:rPr lang="en-MY" sz="54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 </a:t>
            </a:r>
            <a:r>
              <a:rPr lang="en-MY" sz="5400" b="1" kern="10" dirty="0" err="1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Kasih</a:t>
            </a:r>
            <a:endParaRPr lang="en-MY" sz="5400" b="1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hlink"/>
                  </a:gs>
                  <a:gs pos="100000">
                    <a:schemeClr val="tx1"/>
                  </a:gs>
                </a:gsLst>
                <a:lin ang="5400000" scaled="1"/>
              </a:gradFill>
              <a:effectLst>
                <a:outerShdw dist="71842" dir="2700000" algn="ctr" rotWithShape="0">
                  <a:schemeClr val="bg2">
                    <a:alpha val="50000"/>
                  </a:schemeClr>
                </a:outerShdw>
              </a:effectLst>
              <a:latin typeface="Verdana"/>
              <a:ea typeface="Verdana"/>
              <a:cs typeface="Verdana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676456" y="6525344"/>
            <a:ext cx="576064" cy="216024"/>
          </a:xfrm>
        </p:spPr>
        <p:txBody>
          <a:bodyPr/>
          <a:lstStyle/>
          <a:p>
            <a:fld id="{4C7295CF-AA2F-4D19-B9CA-3485A69CD591}" type="slidenum">
              <a:rPr lang="en-MY" smtClean="0"/>
              <a:pPr/>
              <a:t>19</a:t>
            </a:fld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Perkakasan</a:t>
            </a:r>
            <a:r>
              <a:rPr lang="en-US" dirty="0" smtClean="0"/>
              <a:t> </a:t>
            </a:r>
            <a:r>
              <a:rPr lang="en-US" dirty="0" err="1"/>
              <a:t>Komputer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s-MY" dirty="0">
                <a:solidFill>
                  <a:srgbClr val="000000"/>
                </a:solidFill>
                <a:latin typeface="Arial"/>
              </a:rPr>
              <a:t>Perkakasan komputer dikenali sebagai peranti (</a:t>
            </a:r>
            <a:r>
              <a:rPr lang="ms-MY" i="1" dirty="0">
                <a:solidFill>
                  <a:srgbClr val="000000"/>
                </a:solidFill>
                <a:latin typeface="Arial"/>
              </a:rPr>
              <a:t>device</a:t>
            </a:r>
            <a:r>
              <a:rPr lang="ms-MY" dirty="0" smtClean="0">
                <a:solidFill>
                  <a:srgbClr val="000000"/>
                </a:solidFill>
                <a:latin typeface="Arial"/>
              </a:rPr>
              <a:t>).</a:t>
            </a:r>
          </a:p>
          <a:p>
            <a:r>
              <a:rPr lang="en-US" dirty="0" err="1" smtClean="0">
                <a:solidFill>
                  <a:srgbClr val="000000"/>
                </a:solidFill>
                <a:latin typeface="Arial"/>
              </a:rPr>
              <a:t>Perkakasan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komputer</a:t>
            </a:r>
            <a:r>
              <a:rPr lang="en-US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adalah</a:t>
            </a:r>
            <a:r>
              <a:rPr lang="en-US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merupakan</a:t>
            </a:r>
            <a:r>
              <a:rPr lang="en-US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komponen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fizikal</a:t>
            </a:r>
            <a:r>
              <a:rPr lang="en-US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sistem</a:t>
            </a:r>
            <a:r>
              <a:rPr lang="en-US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komputer</a:t>
            </a:r>
            <a:endParaRPr lang="en-US" dirty="0">
              <a:solidFill>
                <a:srgbClr val="000000"/>
              </a:solidFill>
              <a:latin typeface="Arial"/>
            </a:endParaRPr>
          </a:p>
          <a:p>
            <a:r>
              <a:rPr lang="en-US" dirty="0" err="1" smtClean="0">
                <a:solidFill>
                  <a:srgbClr val="000000"/>
                </a:solidFill>
                <a:latin typeface="Arial"/>
              </a:rPr>
              <a:t>Komponen-komponen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utama</a:t>
            </a:r>
            <a:r>
              <a:rPr lang="en-US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sistem</a:t>
            </a:r>
            <a:r>
              <a:rPr lang="en-US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komputer</a:t>
            </a:r>
            <a:r>
              <a:rPr lang="en-US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:</a:t>
            </a:r>
          </a:p>
          <a:p>
            <a:pPr lvl="1"/>
            <a:r>
              <a:rPr lang="en-US" dirty="0" err="1" smtClean="0">
                <a:solidFill>
                  <a:srgbClr val="000000"/>
                </a:solidFill>
                <a:latin typeface="Arial"/>
              </a:rPr>
              <a:t>Sistem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Unit</a:t>
            </a:r>
          </a:p>
          <a:p>
            <a:pPr lvl="2"/>
            <a:r>
              <a:rPr lang="en-US" dirty="0" err="1" smtClean="0">
                <a:solidFill>
                  <a:srgbClr val="000000"/>
                </a:solidFill>
                <a:latin typeface="Arial"/>
              </a:rPr>
              <a:t>Papan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Induk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(Motherboard)</a:t>
            </a:r>
          </a:p>
          <a:p>
            <a:pPr lvl="2"/>
            <a:r>
              <a:rPr lang="en-US" dirty="0" smtClean="0">
                <a:solidFill>
                  <a:srgbClr val="000000"/>
                </a:solidFill>
                <a:latin typeface="Arial"/>
              </a:rPr>
              <a:t>Unit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Pemprosesan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/>
              </a:rPr>
              <a:t>Pusat</a:t>
            </a:r>
            <a:r>
              <a:rPr lang="en-US" dirty="0">
                <a:solidFill>
                  <a:srgbClr val="000000"/>
                </a:solidFill>
                <a:latin typeface="Arial"/>
              </a:rPr>
              <a:t> (CPU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) </a:t>
            </a:r>
          </a:p>
          <a:p>
            <a:pPr lvl="2"/>
            <a:r>
              <a:rPr lang="en-US" dirty="0" err="1" smtClean="0">
                <a:solidFill>
                  <a:srgbClr val="000000"/>
                </a:solidFill>
                <a:latin typeface="Arial"/>
              </a:rPr>
              <a:t>Komponen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Ingatan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(RAM </a:t>
            </a:r>
            <a:r>
              <a:rPr lang="en-US" dirty="0" err="1" smtClean="0">
                <a:solidFill>
                  <a:srgbClr val="000000"/>
                </a:solidFill>
                <a:latin typeface="Arial"/>
              </a:rPr>
              <a:t>dan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ROM)</a:t>
            </a:r>
          </a:p>
          <a:p>
            <a:pPr lvl="1"/>
            <a:r>
              <a:rPr lang="en-US" dirty="0" err="1" smtClean="0">
                <a:solidFill>
                  <a:srgbClr val="000000"/>
                </a:solidFill>
                <a:latin typeface="Arial"/>
              </a:rPr>
              <a:t>Peranti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input</a:t>
            </a:r>
          </a:p>
          <a:p>
            <a:pPr lvl="1"/>
            <a:r>
              <a:rPr lang="en-US" dirty="0" err="1" smtClean="0">
                <a:solidFill>
                  <a:srgbClr val="000000"/>
                </a:solidFill>
                <a:latin typeface="Arial"/>
              </a:rPr>
              <a:t>Peranti</a:t>
            </a:r>
            <a:r>
              <a:rPr lang="en-US" dirty="0" smtClean="0">
                <a:solidFill>
                  <a:srgbClr val="000000"/>
                </a:solidFill>
                <a:latin typeface="Arial"/>
              </a:rPr>
              <a:t> output</a:t>
            </a:r>
            <a:endParaRPr lang="en-US" dirty="0">
              <a:solidFill>
                <a:srgbClr val="000000"/>
              </a:solidFill>
              <a:latin typeface="Arial"/>
            </a:endParaRPr>
          </a:p>
          <a:p>
            <a:pPr lvl="1"/>
            <a:r>
              <a:rPr lang="en-US" dirty="0" err="1" smtClean="0">
                <a:solidFill>
                  <a:srgbClr val="000000"/>
                </a:solidFill>
                <a:latin typeface="Arial"/>
              </a:rPr>
              <a:t>Storan</a:t>
            </a:r>
            <a:endParaRPr lang="en-US" dirty="0">
              <a:solidFill>
                <a:srgbClr val="000000"/>
              </a:solidFill>
              <a:latin typeface="Arial"/>
            </a:endParaRPr>
          </a:p>
          <a:p>
            <a:pPr marL="0" indent="0">
              <a:buNone/>
            </a:pPr>
            <a:endParaRPr lang="ms-MY" dirty="0">
              <a:solidFill>
                <a:srgbClr val="000000"/>
              </a:solidFill>
              <a:latin typeface="Arial"/>
            </a:endParaRPr>
          </a:p>
          <a:p>
            <a:endParaRPr lang="ms-MY" dirty="0"/>
          </a:p>
        </p:txBody>
      </p:sp>
    </p:spTree>
    <p:extLst>
      <p:ext uri="{BB962C8B-B14F-4D97-AF65-F5344CB8AC3E}">
        <p14:creationId xmlns:p14="http://schemas.microsoft.com/office/powerpoint/2010/main" val="163499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43608" y="325963"/>
            <a:ext cx="5961856" cy="792088"/>
          </a:xfrm>
        </p:spPr>
        <p:txBody>
          <a:bodyPr/>
          <a:lstStyle/>
          <a:p>
            <a:r>
              <a:rPr lang="en-US" dirty="0" err="1" smtClean="0"/>
              <a:t>Komponen</a:t>
            </a:r>
            <a:r>
              <a:rPr lang="en-US" dirty="0" smtClean="0"/>
              <a:t> </a:t>
            </a:r>
            <a:r>
              <a:rPr lang="en-US" dirty="0" err="1" smtClean="0"/>
              <a:t>Asas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endParaRPr lang="ms-MY" dirty="0"/>
          </a:p>
        </p:txBody>
      </p:sp>
      <p:pic>
        <p:nvPicPr>
          <p:cNvPr id="6" name="Picture 5" descr="komponen asas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688" y="1988840"/>
            <a:ext cx="5112568" cy="340218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555776" y="1838454"/>
            <a:ext cx="17281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Monitor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27584" y="4869160"/>
            <a:ext cx="432048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Papan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Kekunci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28184" y="2564904"/>
            <a:ext cx="172819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Unit</a:t>
            </a:r>
          </a:p>
          <a:p>
            <a:pPr algn="ctr"/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Sistem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25995" y="4509120"/>
            <a:ext cx="172819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Tetikus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55899" y="2846889"/>
            <a:ext cx="2376264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Pembesar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Suara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6681936" cy="792088"/>
          </a:xfrm>
        </p:spPr>
        <p:txBody>
          <a:bodyPr/>
          <a:lstStyle/>
          <a:p>
            <a:r>
              <a:rPr lang="en-US" dirty="0" smtClean="0"/>
              <a:t>Unit </a:t>
            </a:r>
            <a:r>
              <a:rPr lang="en-US" dirty="0" err="1" smtClean="0"/>
              <a:t>Sistem</a:t>
            </a:r>
            <a:endParaRPr lang="ms-MY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s-MY" dirty="0" smtClean="0">
                <a:latin typeface="Arial" pitchFamily="34" charset="0"/>
                <a:cs typeface="Arial" pitchFamily="34" charset="0"/>
              </a:rPr>
              <a:t>Bahagian paling utama dalam sebuah komputer</a:t>
            </a:r>
          </a:p>
          <a:p>
            <a:r>
              <a:rPr lang="ms-MY" dirty="0" smtClean="0">
                <a:latin typeface="Arial" pitchFamily="34" charset="0"/>
                <a:cs typeface="Arial" pitchFamily="34" charset="0"/>
              </a:rPr>
              <a:t>Menempatkan pelbagai komponen elektronik yang membolehkan sebuah komputer menjalankan fungsinya.</a:t>
            </a:r>
          </a:p>
          <a:p>
            <a:r>
              <a:rPr lang="ms-MY" dirty="0" smtClean="0">
                <a:latin typeface="Arial" pitchFamily="34" charset="0"/>
                <a:cs typeface="Arial" pitchFamily="34" charset="0"/>
              </a:rPr>
              <a:t>Antara komponen yang terdapat di dalamnya ialah papan induk, Unit Pemprosesan Pusat (CPU), Ingatan (RAM) dan bekalan kuasa (power supply).</a:t>
            </a:r>
          </a:p>
          <a:p>
            <a:pPr>
              <a:buNone/>
            </a:pPr>
            <a:endParaRPr lang="ms-MY" sz="2000" dirty="0"/>
          </a:p>
        </p:txBody>
      </p:sp>
      <p:pic>
        <p:nvPicPr>
          <p:cNvPr id="5" name="Picture 4" descr="sistem unit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824" y="3933056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61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6681936" cy="792088"/>
          </a:xfrm>
        </p:spPr>
        <p:txBody>
          <a:bodyPr/>
          <a:lstStyle/>
          <a:p>
            <a:r>
              <a:rPr lang="en-US" dirty="0" err="1" smtClean="0"/>
              <a:t>Komponen</a:t>
            </a:r>
            <a:r>
              <a:rPr lang="en-US" dirty="0" smtClean="0"/>
              <a:t> Unit </a:t>
            </a:r>
            <a:r>
              <a:rPr lang="en-US" dirty="0" err="1" smtClean="0"/>
              <a:t>Sistem</a:t>
            </a:r>
            <a:endParaRPr lang="ms-MY" dirty="0"/>
          </a:p>
        </p:txBody>
      </p:sp>
      <p:pic>
        <p:nvPicPr>
          <p:cNvPr id="8" name="Picture 7" descr="computer-hardware-part-6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9592" y="692696"/>
            <a:ext cx="6696744" cy="568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61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Mengenali</a:t>
            </a:r>
            <a:r>
              <a:rPr lang="en-US" dirty="0" smtClean="0"/>
              <a:t> </a:t>
            </a:r>
            <a:r>
              <a:rPr lang="en-US" dirty="0" err="1" smtClean="0"/>
              <a:t>Depan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Unit</a:t>
            </a:r>
            <a:endParaRPr lang="en-MY" dirty="0"/>
          </a:p>
        </p:txBody>
      </p:sp>
      <p:pic>
        <p:nvPicPr>
          <p:cNvPr id="5" name="Picture 4" descr="computer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410" b="6410"/>
          <a:stretch>
            <a:fillRect/>
          </a:stretch>
        </p:blipFill>
        <p:spPr>
          <a:xfrm>
            <a:off x="2843808" y="1052736"/>
            <a:ext cx="4176464" cy="5367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Mengenali</a:t>
            </a:r>
            <a:r>
              <a:rPr lang="en-US" dirty="0" smtClean="0"/>
              <a:t> Port </a:t>
            </a:r>
            <a:r>
              <a:rPr lang="en-US" dirty="0" err="1" smtClean="0"/>
              <a:t>Belakang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Unit</a:t>
            </a:r>
            <a:endParaRPr lang="en-MY" dirty="0"/>
          </a:p>
        </p:txBody>
      </p:sp>
      <p:pic>
        <p:nvPicPr>
          <p:cNvPr id="4" name="Picture 3" descr="back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59632" y="1196752"/>
            <a:ext cx="6912768" cy="51300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6681936" cy="792088"/>
          </a:xfrm>
        </p:spPr>
        <p:txBody>
          <a:bodyPr/>
          <a:lstStyle/>
          <a:p>
            <a:r>
              <a:rPr lang="en-US" dirty="0" err="1" smtClean="0"/>
              <a:t>Papan</a:t>
            </a:r>
            <a:r>
              <a:rPr lang="en-US" dirty="0" smtClean="0"/>
              <a:t> </a:t>
            </a:r>
            <a:r>
              <a:rPr lang="en-US" dirty="0" err="1" smtClean="0"/>
              <a:t>Induk</a:t>
            </a:r>
            <a:r>
              <a:rPr lang="en-US" dirty="0" smtClean="0"/>
              <a:t> (</a:t>
            </a:r>
            <a:r>
              <a:rPr lang="en-US" i="1" dirty="0" smtClean="0"/>
              <a:t>Motherboard</a:t>
            </a:r>
            <a:r>
              <a:rPr lang="en-US" dirty="0" smtClean="0"/>
              <a:t>)</a:t>
            </a:r>
            <a:endParaRPr lang="ms-MY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ms-MY" dirty="0" smtClean="0">
                <a:latin typeface="Arial" pitchFamily="34" charset="0"/>
                <a:cs typeface="Arial" pitchFamily="34" charset="0"/>
              </a:rPr>
              <a:t>Papan induk berfungsi sebagai jantung sebuah komputer. Ia merupakan sebuah papan litar yang besar dan terletak di bahagian bawah casis setiap unit setiap komputer.</a:t>
            </a:r>
          </a:p>
          <a:p>
            <a:pPr>
              <a:buNone/>
            </a:pPr>
            <a:endParaRPr lang="ms-MY" dirty="0" smtClean="0">
              <a:latin typeface="Arial" pitchFamily="34" charset="0"/>
              <a:cs typeface="Arial" pitchFamily="34" charset="0"/>
            </a:endParaRPr>
          </a:p>
          <a:p>
            <a:r>
              <a:rPr lang="ms-MY" dirty="0" smtClean="0">
                <a:latin typeface="Arial" pitchFamily="34" charset="0"/>
                <a:cs typeface="Arial" pitchFamily="34" charset="0"/>
              </a:rPr>
              <a:t>Ia diperbuat daripada kepingan kaca serat yang berwarna hijau dan di atasnya dipernuhi dengan cip, perintan, kapasitor dan juga papan elektronik.</a:t>
            </a:r>
          </a:p>
          <a:p>
            <a:pPr>
              <a:buNone/>
            </a:pPr>
            <a:endParaRPr lang="ms-MY" dirty="0" smtClean="0">
              <a:latin typeface="Arial" pitchFamily="34" charset="0"/>
              <a:cs typeface="Arial" pitchFamily="34" charset="0"/>
            </a:endParaRPr>
          </a:p>
          <a:p>
            <a:r>
              <a:rPr lang="ms-MY" dirty="0" smtClean="0">
                <a:latin typeface="Arial" pitchFamily="34" charset="0"/>
                <a:cs typeface="Arial" pitchFamily="34" charset="0"/>
              </a:rPr>
              <a:t>Papan induk merupakan tempat bergantung segala komponen bagi sebuah komputer.</a:t>
            </a:r>
          </a:p>
          <a:p>
            <a:pPr>
              <a:buNone/>
            </a:pPr>
            <a:endParaRPr lang="ms-MY" sz="2000" dirty="0"/>
          </a:p>
        </p:txBody>
      </p:sp>
    </p:spTree>
    <p:extLst>
      <p:ext uri="{BB962C8B-B14F-4D97-AF65-F5344CB8AC3E}">
        <p14:creationId xmlns:p14="http://schemas.microsoft.com/office/powerpoint/2010/main" val="335661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6681936" cy="792088"/>
          </a:xfrm>
        </p:spPr>
        <p:txBody>
          <a:bodyPr/>
          <a:lstStyle/>
          <a:p>
            <a:r>
              <a:rPr lang="en-US" dirty="0" err="1" smtClean="0"/>
              <a:t>Papan</a:t>
            </a:r>
            <a:r>
              <a:rPr lang="en-US" dirty="0" smtClean="0"/>
              <a:t> </a:t>
            </a:r>
            <a:r>
              <a:rPr lang="en-US" dirty="0" err="1" smtClean="0"/>
              <a:t>Induk</a:t>
            </a:r>
            <a:r>
              <a:rPr lang="en-US" dirty="0" smtClean="0"/>
              <a:t> </a:t>
            </a:r>
            <a:endParaRPr lang="ms-MY" dirty="0"/>
          </a:p>
        </p:txBody>
      </p:sp>
      <p:pic>
        <p:nvPicPr>
          <p:cNvPr id="7" name="Picture 6" descr="motherboard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1412776"/>
            <a:ext cx="5760640" cy="4810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612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67TGp_education_e">
  <a:themeElements>
    <a:clrScheme name="Air">
      <a:dk1>
        <a:sysClr val="windowText" lastClr="000000"/>
      </a:dk1>
      <a:lt1>
        <a:sysClr val="window" lastClr="FFFFFF"/>
      </a:lt1>
      <a:dk2>
        <a:srgbClr val="17375D"/>
      </a:dk2>
      <a:lt2>
        <a:srgbClr val="BEDBFE"/>
      </a:lt2>
      <a:accent1>
        <a:srgbClr val="686F3A"/>
      </a:accent1>
      <a:accent2>
        <a:srgbClr val="165996"/>
      </a:accent2>
      <a:accent3>
        <a:srgbClr val="7276A0"/>
      </a:accent3>
      <a:accent4>
        <a:srgbClr val="7DB434"/>
      </a:accent4>
      <a:accent5>
        <a:srgbClr val="D28300"/>
      </a:accent5>
      <a:accent6>
        <a:srgbClr val="2B62CB"/>
      </a:accent6>
      <a:hlink>
        <a:srgbClr val="B58900"/>
      </a:hlink>
      <a:folHlink>
        <a:srgbClr val="B55C39"/>
      </a:folHlink>
    </a:clrScheme>
    <a:fontScheme name="nari_tes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ari_test 1">
        <a:dk1>
          <a:srgbClr val="2A4C41"/>
        </a:dk1>
        <a:lt1>
          <a:srgbClr val="FFFFFF"/>
        </a:lt1>
        <a:dk2>
          <a:srgbClr val="000000"/>
        </a:dk2>
        <a:lt2>
          <a:srgbClr val="DDDDDD"/>
        </a:lt2>
        <a:accent1>
          <a:srgbClr val="42A693"/>
        </a:accent1>
        <a:accent2>
          <a:srgbClr val="BDC761"/>
        </a:accent2>
        <a:accent3>
          <a:srgbClr val="FFFFFF"/>
        </a:accent3>
        <a:accent4>
          <a:srgbClr val="224036"/>
        </a:accent4>
        <a:accent5>
          <a:srgbClr val="B0D0C8"/>
        </a:accent5>
        <a:accent6>
          <a:srgbClr val="ABB457"/>
        </a:accent6>
        <a:hlink>
          <a:srgbClr val="91CB65"/>
        </a:hlink>
        <a:folHlink>
          <a:srgbClr val="749B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ri_test 2">
        <a:dk1>
          <a:srgbClr val="7B5437"/>
        </a:dk1>
        <a:lt1>
          <a:srgbClr val="FFFFFF"/>
        </a:lt1>
        <a:dk2>
          <a:srgbClr val="000000"/>
        </a:dk2>
        <a:lt2>
          <a:srgbClr val="DDDDDD"/>
        </a:lt2>
        <a:accent1>
          <a:srgbClr val="DA740E"/>
        </a:accent1>
        <a:accent2>
          <a:srgbClr val="E4C244"/>
        </a:accent2>
        <a:accent3>
          <a:srgbClr val="FFFFFF"/>
        </a:accent3>
        <a:accent4>
          <a:srgbClr val="68462D"/>
        </a:accent4>
        <a:accent5>
          <a:srgbClr val="EABCAA"/>
        </a:accent5>
        <a:accent6>
          <a:srgbClr val="CFB03D"/>
        </a:accent6>
        <a:hlink>
          <a:srgbClr val="C3D15F"/>
        </a:hlink>
        <a:folHlink>
          <a:srgbClr val="3B70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ri_test 3">
        <a:dk1>
          <a:srgbClr val="2A487E"/>
        </a:dk1>
        <a:lt1>
          <a:srgbClr val="FFFFFF"/>
        </a:lt1>
        <a:dk2>
          <a:srgbClr val="000000"/>
        </a:dk2>
        <a:lt2>
          <a:srgbClr val="DDDDDD"/>
        </a:lt2>
        <a:accent1>
          <a:srgbClr val="005AB4"/>
        </a:accent1>
        <a:accent2>
          <a:srgbClr val="DE9254"/>
        </a:accent2>
        <a:accent3>
          <a:srgbClr val="FFFFFF"/>
        </a:accent3>
        <a:accent4>
          <a:srgbClr val="223C6B"/>
        </a:accent4>
        <a:accent5>
          <a:srgbClr val="AAB5D6"/>
        </a:accent5>
        <a:accent6>
          <a:srgbClr val="C9844B"/>
        </a:accent6>
        <a:hlink>
          <a:srgbClr val="7CA7CE"/>
        </a:hlink>
        <a:folHlink>
          <a:srgbClr val="C1BE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3325</TotalTime>
  <Words>647</Words>
  <Application>Microsoft Office PowerPoint</Application>
  <PresentationFormat>On-screen Show (4:3)</PresentationFormat>
  <Paragraphs>133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Trebuchet MS</vt:lpstr>
      <vt:lpstr>Verdana</vt:lpstr>
      <vt:lpstr>Wingdings</vt:lpstr>
      <vt:lpstr>267TGp_education_e</vt:lpstr>
      <vt:lpstr>PowerPoint Presentation</vt:lpstr>
      <vt:lpstr>Perkakasan Komputer</vt:lpstr>
      <vt:lpstr>Komponen Asas Komputer</vt:lpstr>
      <vt:lpstr>Unit Sistem</vt:lpstr>
      <vt:lpstr>Komponen Unit Sistem</vt:lpstr>
      <vt:lpstr>Mengenali Depan Sistem Unit</vt:lpstr>
      <vt:lpstr>Mengenali Port Belakang Sistem Unit</vt:lpstr>
      <vt:lpstr>Papan Induk (Motherboard)</vt:lpstr>
      <vt:lpstr>Papan Induk </vt:lpstr>
      <vt:lpstr>Unit Pemprosesan Pusat (CPU)</vt:lpstr>
      <vt:lpstr>Unit Pemprosesan Pusat</vt:lpstr>
      <vt:lpstr>Kitaran Mesin</vt:lpstr>
      <vt:lpstr>Kitaran Mesin</vt:lpstr>
      <vt:lpstr>Kelajuan Jam Pemproses</vt:lpstr>
      <vt:lpstr>Kelajuan Jam Pemproses</vt:lpstr>
      <vt:lpstr>Komponen Ingatan</vt:lpstr>
      <vt:lpstr>Perbandingan</vt:lpstr>
      <vt:lpstr>Komponen Ingatan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 Merentas Kurikulum</dc:title>
  <dc:creator>muntasir UPKK BPK</dc:creator>
  <cp:lastModifiedBy>User</cp:lastModifiedBy>
  <cp:revision>361</cp:revision>
  <dcterms:created xsi:type="dcterms:W3CDTF">2012-01-17T07:16:06Z</dcterms:created>
  <dcterms:modified xsi:type="dcterms:W3CDTF">2013-09-22T01:48:46Z</dcterms:modified>
</cp:coreProperties>
</file>